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</p:sldIdLst>
  <p:notesMasterIdLst>
    <p:notesMasterId r:id="rId8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notesMaster" Target="notesMasters/notesMaster1.xml"/><Relationship Id="rId9" Type="http://schemas.openxmlformats.org/officeDocument/2006/relationships/presProps" Target="presProps.xml"/><Relationship Id="rId10" Type="http://schemas.openxmlformats.org/officeDocument/2006/relationships/viewProps" Target="viewProps.xml"/><Relationship Id="rId11" Type="http://schemas.openxmlformats.org/officeDocument/2006/relationships/theme" Target="theme/theme1.xml"/><Relationship Id="rId1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20040"/>
            <a:ext cx="7315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spcAft>
                <a:spcPts val="600"/>
              </a:spcAft>
              <a:buNone/>
            </a:pPr>
            <a:r>
              <a:rPr lang="en-US" sz="1000" dirty="0">
                <a:solidFill>
                  <a:srgbClr val="555B63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工作汇报 / pptx-generator</a:t>
            </a:r>
            <a:endParaRPr lang="en-US" sz="1000" dirty="0"/>
          </a:p>
        </p:txBody>
      </p:sp>
      <p:sp>
        <p:nvSpPr>
          <p:cNvPr id="3" name="Text 1"/>
          <p:cNvSpPr/>
          <p:nvPr/>
        </p:nvSpPr>
        <p:spPr>
          <a:xfrm>
            <a:off x="548640" y="777240"/>
            <a:ext cx="804672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spcAft>
                <a:spcPts val="600"/>
              </a:spcAft>
              <a:buNone/>
            </a:pPr>
            <a:r>
              <a:rPr lang="en-US" sz="2800" b="1" dirty="0">
                <a:solidFill>
                  <a:srgbClr val="0A0A0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服务量增加，响应仍在改善</a:t>
            </a:r>
            <a:endParaRPr lang="en-US" sz="2800" dirty="0"/>
          </a:p>
        </p:txBody>
      </p:sp>
      <p:sp>
        <p:nvSpPr>
          <p:cNvPr id="4" name="Shape 2"/>
          <p:cNvSpPr/>
          <p:nvPr/>
        </p:nvSpPr>
        <p:spPr>
          <a:xfrm>
            <a:off x="548640" y="2057400"/>
            <a:ext cx="2560320" cy="1371600"/>
          </a:xfrm>
          <a:prstGeom prst="rect">
            <a:avLst/>
          </a:prstGeom>
          <a:solidFill>
            <a:srgbClr val="EFF2F4"/>
          </a:solidFill>
          <a:ln w="12700">
            <a:solidFill>
              <a:srgbClr val="EFF2F4">
                <a:alpha val="0"/>
              </a:srgbClr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731520" y="2267712"/>
            <a:ext cx="219456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spcAft>
                <a:spcPts val="600"/>
              </a:spcAft>
              <a:buNone/>
            </a:pPr>
            <a:r>
              <a:rPr lang="en-US" sz="3600" b="1" dirty="0">
                <a:solidFill>
                  <a:srgbClr val="D31218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1,240</a:t>
            </a:r>
            <a:endParaRPr lang="en-US" sz="3600" dirty="0"/>
          </a:p>
        </p:txBody>
      </p:sp>
      <p:sp>
        <p:nvSpPr>
          <p:cNvPr id="6" name="Text 4"/>
          <p:cNvSpPr/>
          <p:nvPr/>
        </p:nvSpPr>
        <p:spPr>
          <a:xfrm>
            <a:off x="731520" y="2953512"/>
            <a:ext cx="21945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spcAft>
                <a:spcPts val="600"/>
              </a:spcAft>
              <a:buNone/>
            </a:pPr>
            <a:r>
              <a:rPr lang="en-US" sz="1300" dirty="0">
                <a:solidFill>
                  <a:srgbClr val="555B63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Q3工单 / 较Q2 +11.7%</a:t>
            </a:r>
            <a:endParaRPr lang="en-US" sz="1300" dirty="0"/>
          </a:p>
        </p:txBody>
      </p:sp>
      <p:sp>
        <p:nvSpPr>
          <p:cNvPr id="7" name="Shape 5"/>
          <p:cNvSpPr/>
          <p:nvPr/>
        </p:nvSpPr>
        <p:spPr>
          <a:xfrm>
            <a:off x="3337560" y="2057400"/>
            <a:ext cx="2560320" cy="1371600"/>
          </a:xfrm>
          <a:prstGeom prst="rect">
            <a:avLst/>
          </a:prstGeom>
          <a:solidFill>
            <a:srgbClr val="EFF2F4"/>
          </a:solidFill>
          <a:ln w="12700">
            <a:solidFill>
              <a:srgbClr val="EFF2F4">
                <a:alpha val="0"/>
              </a:srgbClr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3520440" y="2267712"/>
            <a:ext cx="219456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spcAft>
                <a:spcPts val="600"/>
              </a:spcAft>
              <a:buNone/>
            </a:pPr>
            <a:r>
              <a:rPr lang="en-US" sz="3600" b="1" dirty="0">
                <a:solidFill>
                  <a:srgbClr val="D31218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31分钟</a:t>
            </a:r>
            <a:endParaRPr lang="en-US" sz="3600" dirty="0"/>
          </a:p>
        </p:txBody>
      </p:sp>
      <p:sp>
        <p:nvSpPr>
          <p:cNvPr id="9" name="Text 7"/>
          <p:cNvSpPr/>
          <p:nvPr/>
        </p:nvSpPr>
        <p:spPr>
          <a:xfrm>
            <a:off x="3520440" y="2953512"/>
            <a:ext cx="21945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spcAft>
                <a:spcPts val="600"/>
              </a:spcAft>
              <a:buNone/>
            </a:pPr>
            <a:r>
              <a:rPr lang="en-US" sz="1300" dirty="0">
                <a:solidFill>
                  <a:srgbClr val="555B63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首次响应中位数</a:t>
            </a:r>
            <a:endParaRPr lang="en-US" sz="1300" dirty="0"/>
          </a:p>
        </p:txBody>
      </p:sp>
      <p:sp>
        <p:nvSpPr>
          <p:cNvPr id="10" name="Shape 8"/>
          <p:cNvSpPr/>
          <p:nvPr/>
        </p:nvSpPr>
        <p:spPr>
          <a:xfrm>
            <a:off x="6126480" y="2057400"/>
            <a:ext cx="2560320" cy="1371600"/>
          </a:xfrm>
          <a:prstGeom prst="rect">
            <a:avLst/>
          </a:prstGeom>
          <a:solidFill>
            <a:srgbClr val="EFF2F4"/>
          </a:solidFill>
          <a:ln w="12700">
            <a:solidFill>
              <a:srgbClr val="EFF2F4">
                <a:alpha val="0"/>
              </a:srgbClr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309360" y="2267712"/>
            <a:ext cx="219456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spcAft>
                <a:spcPts val="600"/>
              </a:spcAft>
              <a:buNone/>
            </a:pPr>
            <a:r>
              <a:rPr lang="en-US" sz="3600" b="1" dirty="0">
                <a:solidFill>
                  <a:srgbClr val="D31218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91%</a:t>
            </a:r>
            <a:endParaRPr lang="en-US" sz="3600" dirty="0"/>
          </a:p>
        </p:txBody>
      </p:sp>
      <p:sp>
        <p:nvSpPr>
          <p:cNvPr id="12" name="Text 10"/>
          <p:cNvSpPr/>
          <p:nvPr/>
        </p:nvSpPr>
        <p:spPr>
          <a:xfrm>
            <a:off x="6309360" y="2953512"/>
            <a:ext cx="21945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spcAft>
                <a:spcPts val="600"/>
              </a:spcAft>
              <a:buNone/>
            </a:pPr>
            <a:r>
              <a:rPr lang="en-US" sz="1300" dirty="0">
                <a:solidFill>
                  <a:srgbClr val="555B63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SLA内响应率</a:t>
            </a:r>
            <a:endParaRPr lang="en-US" sz="1300" dirty="0"/>
          </a:p>
        </p:txBody>
      </p:sp>
      <p:sp>
        <p:nvSpPr>
          <p:cNvPr id="13" name="Text 11"/>
          <p:cNvSpPr/>
          <p:nvPr/>
        </p:nvSpPr>
        <p:spPr>
          <a:xfrm>
            <a:off x="594360" y="3566160"/>
            <a:ext cx="79552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spcAft>
                <a:spcPts val="600"/>
              </a:spcAft>
              <a:buNone/>
            </a:pPr>
            <a:r>
              <a:rPr lang="en-US" sz="1250" dirty="0">
                <a:solidFill>
                  <a:srgbClr val="555B63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虚构8人客服组，2026年Q3运营复盘。Q2工单1110件，Q3工单1240件，增加11.7%；首次响应中位数42→31分钟；SLA内响应率82%→91%。结论仅描述季度变化，不代表措施与结果的因果关系。</a:t>
            </a:r>
            <a:endParaRPr lang="en-US" sz="1250" dirty="0"/>
          </a:p>
        </p:txBody>
      </p:sp>
      <p:sp>
        <p:nvSpPr>
          <p:cNvPr id="14" name="Text 12"/>
          <p:cNvSpPr/>
          <p:nvPr/>
        </p:nvSpPr>
        <p:spPr>
          <a:xfrm>
            <a:off x="548640" y="4681728"/>
            <a:ext cx="64008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spcAft>
                <a:spcPts val="600"/>
              </a:spcAft>
              <a:buNone/>
            </a:pPr>
            <a:r>
              <a:rPr lang="en-US" sz="900" dirty="0">
                <a:solidFill>
                  <a:srgbClr val="555B63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虚构案例与数据 · 非真实业绩</a:t>
            </a:r>
            <a:endParaRPr lang="en-US" sz="900" dirty="0"/>
          </a:p>
        </p:txBody>
      </p:sp>
      <p:sp>
        <p:nvSpPr>
          <p:cNvPr id="15" name="Text 13"/>
          <p:cNvSpPr/>
          <p:nvPr/>
        </p:nvSpPr>
        <p:spPr>
          <a:xfrm>
            <a:off x="8046720" y="4663440"/>
            <a:ext cx="54864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spcAft>
                <a:spcPts val="600"/>
              </a:spcAft>
              <a:buNone/>
            </a:pPr>
            <a:r>
              <a:rPr lang="en-US" sz="1000" dirty="0">
                <a:solidFill>
                  <a:srgbClr val="555B63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01 / 06</a:t>
            </a:r>
            <a:endParaRPr lang="en-US" sz="1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20040"/>
            <a:ext cx="7315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spcAft>
                <a:spcPts val="600"/>
              </a:spcAft>
              <a:buNone/>
            </a:pPr>
            <a:r>
              <a:rPr lang="en-US" sz="1000" dirty="0">
                <a:solidFill>
                  <a:srgbClr val="555B63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工作汇报 / pptx-generator</a:t>
            </a:r>
            <a:endParaRPr lang="en-US" sz="1000" dirty="0"/>
          </a:p>
        </p:txBody>
      </p:sp>
      <p:sp>
        <p:nvSpPr>
          <p:cNvPr id="3" name="Text 1"/>
          <p:cNvSpPr/>
          <p:nvPr/>
        </p:nvSpPr>
        <p:spPr>
          <a:xfrm>
            <a:off x="548640" y="777240"/>
            <a:ext cx="804672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spcAft>
                <a:spcPts val="600"/>
              </a:spcAft>
              <a:buNone/>
            </a:pPr>
            <a:r>
              <a:rPr lang="en-US" sz="2800" b="1" dirty="0">
                <a:solidFill>
                  <a:srgbClr val="0A0A0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把效率和体验放在一起看</a:t>
            </a:r>
            <a:endParaRPr lang="en-US" sz="2800" dirty="0"/>
          </a:p>
        </p:txBody>
      </p:sp>
      <p:sp>
        <p:nvSpPr>
          <p:cNvPr id="4" name="Shape 2"/>
          <p:cNvSpPr/>
          <p:nvPr/>
        </p:nvSpPr>
        <p:spPr>
          <a:xfrm>
            <a:off x="548640" y="1691640"/>
            <a:ext cx="1874520" cy="1463040"/>
          </a:xfrm>
          <a:prstGeom prst="rect">
            <a:avLst/>
          </a:prstGeom>
          <a:solidFill>
            <a:srgbClr val="EFF2F4"/>
          </a:solidFill>
          <a:ln w="12700">
            <a:solidFill>
              <a:srgbClr val="EFF2F4">
                <a:alpha val="0"/>
              </a:srgbClr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685800" y="1847088"/>
            <a:ext cx="1600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spcAft>
                <a:spcPts val="600"/>
              </a:spcAft>
              <a:buNone/>
            </a:pPr>
            <a:r>
              <a:rPr lang="en-US" sz="1500" dirty="0">
                <a:solidFill>
                  <a:srgbClr val="0A0A0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工单</a:t>
            </a:r>
            <a:endParaRPr lang="en-US" sz="1500" dirty="0"/>
          </a:p>
        </p:txBody>
      </p:sp>
      <p:sp>
        <p:nvSpPr>
          <p:cNvPr id="6" name="Text 4"/>
          <p:cNvSpPr/>
          <p:nvPr/>
        </p:nvSpPr>
        <p:spPr>
          <a:xfrm>
            <a:off x="685800" y="2286000"/>
            <a:ext cx="1600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spcAft>
                <a:spcPts val="600"/>
              </a:spcAft>
              <a:buNone/>
            </a:pPr>
            <a:r>
              <a:rPr lang="en-US" sz="1900" b="1" dirty="0">
                <a:solidFill>
                  <a:srgbClr val="D31218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1110 → 1240</a:t>
            </a:r>
            <a:endParaRPr lang="en-US" sz="1900" dirty="0"/>
          </a:p>
        </p:txBody>
      </p:sp>
      <p:sp>
        <p:nvSpPr>
          <p:cNvPr id="7" name="Text 5"/>
          <p:cNvSpPr/>
          <p:nvPr/>
        </p:nvSpPr>
        <p:spPr>
          <a:xfrm>
            <a:off x="685800" y="2743200"/>
            <a:ext cx="1600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spcAft>
                <a:spcPts val="600"/>
              </a:spcAft>
              <a:buNone/>
            </a:pPr>
            <a:r>
              <a:rPr lang="en-US" sz="1100" dirty="0">
                <a:solidFill>
                  <a:srgbClr val="0A0A0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件</a:t>
            </a:r>
            <a:endParaRPr lang="en-US" sz="1100" dirty="0"/>
          </a:p>
        </p:txBody>
      </p:sp>
      <p:sp>
        <p:nvSpPr>
          <p:cNvPr id="8" name="Shape 6"/>
          <p:cNvSpPr/>
          <p:nvPr/>
        </p:nvSpPr>
        <p:spPr>
          <a:xfrm>
            <a:off x="2606040" y="1691640"/>
            <a:ext cx="1874520" cy="1463040"/>
          </a:xfrm>
          <a:prstGeom prst="rect">
            <a:avLst/>
          </a:prstGeom>
          <a:solidFill>
            <a:srgbClr val="EFF2F4"/>
          </a:solidFill>
          <a:ln w="12700">
            <a:solidFill>
              <a:srgbClr val="EFF2F4">
                <a:alpha val="0"/>
              </a:srgbClr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2743200" y="1847088"/>
            <a:ext cx="1600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spcAft>
                <a:spcPts val="600"/>
              </a:spcAft>
              <a:buNone/>
            </a:pPr>
            <a:r>
              <a:rPr lang="en-US" sz="1500" dirty="0">
                <a:solidFill>
                  <a:srgbClr val="0A0A0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响应中位数</a:t>
            </a:r>
            <a:endParaRPr lang="en-US" sz="1500" dirty="0"/>
          </a:p>
        </p:txBody>
      </p:sp>
      <p:sp>
        <p:nvSpPr>
          <p:cNvPr id="10" name="Text 8"/>
          <p:cNvSpPr/>
          <p:nvPr/>
        </p:nvSpPr>
        <p:spPr>
          <a:xfrm>
            <a:off x="2743200" y="2286000"/>
            <a:ext cx="1600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spcAft>
                <a:spcPts val="600"/>
              </a:spcAft>
              <a:buNone/>
            </a:pPr>
            <a:r>
              <a:rPr lang="en-US" sz="1900" b="1" dirty="0">
                <a:solidFill>
                  <a:srgbClr val="D31218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42 → 31</a:t>
            </a:r>
            <a:endParaRPr lang="en-US" sz="1900" dirty="0"/>
          </a:p>
        </p:txBody>
      </p:sp>
      <p:sp>
        <p:nvSpPr>
          <p:cNvPr id="11" name="Text 9"/>
          <p:cNvSpPr/>
          <p:nvPr/>
        </p:nvSpPr>
        <p:spPr>
          <a:xfrm>
            <a:off x="2743200" y="2743200"/>
            <a:ext cx="1600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spcAft>
                <a:spcPts val="600"/>
              </a:spcAft>
              <a:buNone/>
            </a:pPr>
            <a:r>
              <a:rPr lang="en-US" sz="1100" dirty="0">
                <a:solidFill>
                  <a:srgbClr val="0A0A0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分钟</a:t>
            </a:r>
            <a:endParaRPr lang="en-US" sz="1100" dirty="0"/>
          </a:p>
        </p:txBody>
      </p:sp>
      <p:sp>
        <p:nvSpPr>
          <p:cNvPr id="12" name="Shape 10"/>
          <p:cNvSpPr/>
          <p:nvPr/>
        </p:nvSpPr>
        <p:spPr>
          <a:xfrm>
            <a:off x="4663440" y="1691640"/>
            <a:ext cx="1874520" cy="1463040"/>
          </a:xfrm>
          <a:prstGeom prst="rect">
            <a:avLst/>
          </a:prstGeom>
          <a:solidFill>
            <a:srgbClr val="EFF2F4"/>
          </a:solidFill>
          <a:ln w="12700">
            <a:solidFill>
              <a:srgbClr val="EFF2F4">
                <a:alpha val="0"/>
              </a:srgbClr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4800600" y="1847088"/>
            <a:ext cx="1600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spcAft>
                <a:spcPts val="600"/>
              </a:spcAft>
              <a:buNone/>
            </a:pPr>
            <a:r>
              <a:rPr lang="en-US" sz="1500" dirty="0">
                <a:solidFill>
                  <a:srgbClr val="0A0A0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SLA</a:t>
            </a:r>
            <a:endParaRPr lang="en-US" sz="1500" dirty="0"/>
          </a:p>
        </p:txBody>
      </p:sp>
      <p:sp>
        <p:nvSpPr>
          <p:cNvPr id="14" name="Text 12"/>
          <p:cNvSpPr/>
          <p:nvPr/>
        </p:nvSpPr>
        <p:spPr>
          <a:xfrm>
            <a:off x="4800600" y="2286000"/>
            <a:ext cx="1600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spcAft>
                <a:spcPts val="600"/>
              </a:spcAft>
              <a:buNone/>
            </a:pPr>
            <a:r>
              <a:rPr lang="en-US" sz="1900" b="1" dirty="0">
                <a:solidFill>
                  <a:srgbClr val="D31218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82 → 91</a:t>
            </a:r>
            <a:endParaRPr lang="en-US" sz="1900" dirty="0"/>
          </a:p>
        </p:txBody>
      </p:sp>
      <p:sp>
        <p:nvSpPr>
          <p:cNvPr id="15" name="Text 13"/>
          <p:cNvSpPr/>
          <p:nvPr/>
        </p:nvSpPr>
        <p:spPr>
          <a:xfrm>
            <a:off x="4800600" y="2743200"/>
            <a:ext cx="1600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spcAft>
                <a:spcPts val="600"/>
              </a:spcAft>
              <a:buNone/>
            </a:pPr>
            <a:r>
              <a:rPr lang="en-US" sz="1100" dirty="0">
                <a:solidFill>
                  <a:srgbClr val="0A0A0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%</a:t>
            </a:r>
            <a:endParaRPr lang="en-US" sz="1100" dirty="0"/>
          </a:p>
        </p:txBody>
      </p:sp>
      <p:sp>
        <p:nvSpPr>
          <p:cNvPr id="16" name="Shape 14"/>
          <p:cNvSpPr/>
          <p:nvPr/>
        </p:nvSpPr>
        <p:spPr>
          <a:xfrm>
            <a:off x="6720840" y="1691640"/>
            <a:ext cx="1874520" cy="1463040"/>
          </a:xfrm>
          <a:prstGeom prst="rect">
            <a:avLst/>
          </a:prstGeom>
          <a:solidFill>
            <a:srgbClr val="EFF2F4"/>
          </a:solidFill>
          <a:ln w="12700">
            <a:solidFill>
              <a:srgbClr val="EFF2F4">
                <a:alpha val="0"/>
              </a:srgbClr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6858000" y="1847088"/>
            <a:ext cx="1600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spcAft>
                <a:spcPts val="600"/>
              </a:spcAft>
              <a:buNone/>
            </a:pPr>
            <a:r>
              <a:rPr lang="en-US" sz="1500" dirty="0">
                <a:solidFill>
                  <a:srgbClr val="0A0A0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CSAT</a:t>
            </a:r>
            <a:endParaRPr lang="en-US" sz="1500" dirty="0"/>
          </a:p>
        </p:txBody>
      </p:sp>
      <p:sp>
        <p:nvSpPr>
          <p:cNvPr id="18" name="Text 16"/>
          <p:cNvSpPr/>
          <p:nvPr/>
        </p:nvSpPr>
        <p:spPr>
          <a:xfrm>
            <a:off x="6858000" y="2286000"/>
            <a:ext cx="1600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spcAft>
                <a:spcPts val="600"/>
              </a:spcAft>
              <a:buNone/>
            </a:pPr>
            <a:r>
              <a:rPr lang="en-US" sz="1900" b="1" dirty="0">
                <a:solidFill>
                  <a:srgbClr val="D31218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4.3 → 4.5</a:t>
            </a:r>
            <a:endParaRPr lang="en-US" sz="1900" dirty="0"/>
          </a:p>
        </p:txBody>
      </p:sp>
      <p:sp>
        <p:nvSpPr>
          <p:cNvPr id="19" name="Text 17"/>
          <p:cNvSpPr/>
          <p:nvPr/>
        </p:nvSpPr>
        <p:spPr>
          <a:xfrm>
            <a:off x="6858000" y="2743200"/>
            <a:ext cx="1600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spcAft>
                <a:spcPts val="600"/>
              </a:spcAft>
              <a:buNone/>
            </a:pPr>
            <a:r>
              <a:rPr lang="en-US" sz="1100" dirty="0">
                <a:solidFill>
                  <a:srgbClr val="0A0A0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/5</a:t>
            </a:r>
            <a:endParaRPr lang="en-US" sz="1100" dirty="0"/>
          </a:p>
        </p:txBody>
      </p:sp>
      <p:sp>
        <p:nvSpPr>
          <p:cNvPr id="20" name="Text 18"/>
          <p:cNvSpPr/>
          <p:nvPr/>
        </p:nvSpPr>
        <p:spPr>
          <a:xfrm>
            <a:off x="594360" y="3566160"/>
            <a:ext cx="79552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spcAft>
                <a:spcPts val="600"/>
              </a:spcAft>
              <a:buNone/>
            </a:pPr>
            <a:r>
              <a:rPr lang="en-US" sz="1250" dirty="0">
                <a:solidFill>
                  <a:srgbClr val="555B63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Q2→Q3：工单1110→1240件；首次响应中位数42→31分钟；SLA内响应率82%→91%，提高9个百分点。CSAT为4.3→4.5分（满分5分），两个季度各320份有效问卷。指标口径相同；问卷不是全量客户反馈。</a:t>
            </a:r>
            <a:endParaRPr lang="en-US" sz="1250" dirty="0"/>
          </a:p>
        </p:txBody>
      </p:sp>
      <p:sp>
        <p:nvSpPr>
          <p:cNvPr id="21" name="Text 19"/>
          <p:cNvSpPr/>
          <p:nvPr/>
        </p:nvSpPr>
        <p:spPr>
          <a:xfrm>
            <a:off x="548640" y="4681728"/>
            <a:ext cx="64008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spcAft>
                <a:spcPts val="600"/>
              </a:spcAft>
              <a:buNone/>
            </a:pPr>
            <a:r>
              <a:rPr lang="en-US" sz="900" dirty="0">
                <a:solidFill>
                  <a:srgbClr val="555B63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虚构案例与数据 · 非真实业绩</a:t>
            </a:r>
            <a:endParaRPr lang="en-US" sz="900" dirty="0"/>
          </a:p>
        </p:txBody>
      </p:sp>
      <p:sp>
        <p:nvSpPr>
          <p:cNvPr id="22" name="Text 20"/>
          <p:cNvSpPr/>
          <p:nvPr/>
        </p:nvSpPr>
        <p:spPr>
          <a:xfrm>
            <a:off x="8046720" y="4663440"/>
            <a:ext cx="54864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spcAft>
                <a:spcPts val="600"/>
              </a:spcAft>
              <a:buNone/>
            </a:pPr>
            <a:r>
              <a:rPr lang="en-US" sz="1000" dirty="0">
                <a:solidFill>
                  <a:srgbClr val="555B63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02 / 06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20040"/>
            <a:ext cx="7315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spcAft>
                <a:spcPts val="600"/>
              </a:spcAft>
              <a:buNone/>
            </a:pPr>
            <a:r>
              <a:rPr lang="en-US" sz="1000" dirty="0">
                <a:solidFill>
                  <a:srgbClr val="555B63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工作汇报 / pptx-generator</a:t>
            </a:r>
            <a:endParaRPr lang="en-US" sz="1000" dirty="0"/>
          </a:p>
        </p:txBody>
      </p:sp>
      <p:sp>
        <p:nvSpPr>
          <p:cNvPr id="3" name="Text 1"/>
          <p:cNvSpPr/>
          <p:nvPr/>
        </p:nvSpPr>
        <p:spPr>
          <a:xfrm>
            <a:off x="548640" y="777240"/>
            <a:ext cx="804672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spcAft>
                <a:spcPts val="600"/>
              </a:spcAft>
              <a:buNone/>
            </a:pPr>
            <a:r>
              <a:rPr lang="en-US" sz="2800" b="1" dirty="0">
                <a:solidFill>
                  <a:srgbClr val="0A0A0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期末积压少了42件</a:t>
            </a:r>
            <a:endParaRPr lang="en-US" sz="2800" dirty="0"/>
          </a:p>
        </p:txBody>
      </p:sp>
      <p:sp>
        <p:nvSpPr>
          <p:cNvPr id="4" name="Text 2"/>
          <p:cNvSpPr/>
          <p:nvPr/>
        </p:nvSpPr>
        <p:spPr>
          <a:xfrm>
            <a:off x="594360" y="1554480"/>
            <a:ext cx="1828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spcAft>
                <a:spcPts val="600"/>
              </a:spcAft>
              <a:buNone/>
            </a:pPr>
            <a:r>
              <a:rPr lang="en-US" sz="1300" dirty="0">
                <a:solidFill>
                  <a:srgbClr val="0A0A0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Q2期末 / 件</a:t>
            </a:r>
            <a:endParaRPr lang="en-US" sz="1300" dirty="0"/>
          </a:p>
        </p:txBody>
      </p:sp>
      <p:sp>
        <p:nvSpPr>
          <p:cNvPr id="5" name="Shape 3"/>
          <p:cNvSpPr/>
          <p:nvPr/>
        </p:nvSpPr>
        <p:spPr>
          <a:xfrm>
            <a:off x="2468880" y="1554480"/>
            <a:ext cx="4937760" cy="292608"/>
          </a:xfrm>
          <a:prstGeom prst="rect">
            <a:avLst/>
          </a:prstGeom>
          <a:solidFill>
            <a:srgbClr val="555B63"/>
          </a:solidFill>
          <a:ln w="12700">
            <a:solidFill>
              <a:srgbClr val="555B63">
                <a:alpha val="0"/>
              </a:srgbClr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7680960" y="1554480"/>
            <a:ext cx="822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spcAft>
                <a:spcPts val="600"/>
              </a:spcAft>
              <a:buNone/>
            </a:pPr>
            <a:r>
              <a:rPr lang="en-US" sz="1500" b="1" dirty="0">
                <a:solidFill>
                  <a:srgbClr val="0A0A0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96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594360" y="2057400"/>
            <a:ext cx="1828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spcAft>
                <a:spcPts val="600"/>
              </a:spcAft>
              <a:buNone/>
            </a:pPr>
            <a:r>
              <a:rPr lang="en-US" sz="1300" dirty="0">
                <a:solidFill>
                  <a:srgbClr val="0A0A0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Q3期末 / 件</a:t>
            </a:r>
            <a:endParaRPr lang="en-US" sz="1300" dirty="0"/>
          </a:p>
        </p:txBody>
      </p:sp>
      <p:sp>
        <p:nvSpPr>
          <p:cNvPr id="8" name="Shape 6"/>
          <p:cNvSpPr/>
          <p:nvPr/>
        </p:nvSpPr>
        <p:spPr>
          <a:xfrm>
            <a:off x="2468880" y="2057400"/>
            <a:ext cx="2777490" cy="292608"/>
          </a:xfrm>
          <a:prstGeom prst="rect">
            <a:avLst/>
          </a:prstGeom>
          <a:solidFill>
            <a:srgbClr val="D31218"/>
          </a:solidFill>
          <a:ln w="12700">
            <a:solidFill>
              <a:srgbClr val="D31218">
                <a:alpha val="0"/>
              </a:srgbClr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7680960" y="2057400"/>
            <a:ext cx="822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spcAft>
                <a:spcPts val="600"/>
              </a:spcAft>
              <a:buNone/>
            </a:pPr>
            <a:r>
              <a:rPr lang="en-US" sz="1500" b="1" dirty="0">
                <a:solidFill>
                  <a:srgbClr val="0A0A0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54</a:t>
            </a:r>
            <a:endParaRPr lang="en-US" sz="1500" dirty="0"/>
          </a:p>
        </p:txBody>
      </p:sp>
      <p:sp>
        <p:nvSpPr>
          <p:cNvPr id="10" name="Text 8"/>
          <p:cNvSpPr/>
          <p:nvPr/>
        </p:nvSpPr>
        <p:spPr>
          <a:xfrm>
            <a:off x="594360" y="3566160"/>
            <a:ext cx="79552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spcAft>
                <a:spcPts val="600"/>
              </a:spcAft>
              <a:buNone/>
            </a:pPr>
            <a:r>
              <a:rPr lang="en-US" sz="1250" dirty="0">
                <a:solidFill>
                  <a:srgbClr val="555B63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Q2期末积压96件；Q3期末积压54件，减少42件（43.75%）。期末快照不是本季处理总量，不能推算总关闭工单。8人组每天15分钟集中清理积压；复杂退款仍需跨组协作。</a:t>
            </a:r>
            <a:endParaRPr lang="en-US" sz="1250" dirty="0"/>
          </a:p>
        </p:txBody>
      </p:sp>
      <p:sp>
        <p:nvSpPr>
          <p:cNvPr id="11" name="Text 9"/>
          <p:cNvSpPr/>
          <p:nvPr/>
        </p:nvSpPr>
        <p:spPr>
          <a:xfrm>
            <a:off x="548640" y="4681728"/>
            <a:ext cx="64008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spcAft>
                <a:spcPts val="600"/>
              </a:spcAft>
              <a:buNone/>
            </a:pPr>
            <a:r>
              <a:rPr lang="en-US" sz="900" dirty="0">
                <a:solidFill>
                  <a:srgbClr val="555B63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虚构案例与数据 · 非真实业绩</a:t>
            </a:r>
            <a:endParaRPr lang="en-US" sz="900" dirty="0"/>
          </a:p>
        </p:txBody>
      </p:sp>
      <p:sp>
        <p:nvSpPr>
          <p:cNvPr id="12" name="Text 10"/>
          <p:cNvSpPr/>
          <p:nvPr/>
        </p:nvSpPr>
        <p:spPr>
          <a:xfrm>
            <a:off x="8046720" y="4663440"/>
            <a:ext cx="54864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spcAft>
                <a:spcPts val="600"/>
              </a:spcAft>
              <a:buNone/>
            </a:pPr>
            <a:r>
              <a:rPr lang="en-US" sz="1000" dirty="0">
                <a:solidFill>
                  <a:srgbClr val="555B63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03 / 06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20040"/>
            <a:ext cx="7315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spcAft>
                <a:spcPts val="600"/>
              </a:spcAft>
              <a:buNone/>
            </a:pPr>
            <a:r>
              <a:rPr lang="en-US" sz="1000" dirty="0">
                <a:solidFill>
                  <a:srgbClr val="555B63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工作汇报 / pptx-generator</a:t>
            </a:r>
            <a:endParaRPr lang="en-US" sz="1000" dirty="0"/>
          </a:p>
        </p:txBody>
      </p:sp>
      <p:sp>
        <p:nvSpPr>
          <p:cNvPr id="3" name="Text 1"/>
          <p:cNvSpPr/>
          <p:nvPr/>
        </p:nvSpPr>
        <p:spPr>
          <a:xfrm>
            <a:off x="548640" y="777240"/>
            <a:ext cx="804672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spcAft>
                <a:spcPts val="600"/>
              </a:spcAft>
              <a:buNone/>
            </a:pPr>
            <a:r>
              <a:rPr lang="en-US" sz="2800" b="1" dirty="0">
                <a:solidFill>
                  <a:srgbClr val="0A0A0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三项动作，三种核对方式</a:t>
            </a:r>
            <a:endParaRPr lang="en-US" sz="2800" dirty="0"/>
          </a:p>
        </p:txBody>
      </p:sp>
      <p:sp>
        <p:nvSpPr>
          <p:cNvPr id="4" name="Shape 2"/>
          <p:cNvSpPr/>
          <p:nvPr/>
        </p:nvSpPr>
        <p:spPr>
          <a:xfrm>
            <a:off x="548640" y="1737360"/>
            <a:ext cx="2590800" cy="1234440"/>
          </a:xfrm>
          <a:prstGeom prst="rect">
            <a:avLst/>
          </a:prstGeom>
          <a:solidFill>
            <a:srgbClr val="EFF2F4"/>
          </a:solidFill>
          <a:ln w="12700">
            <a:solidFill>
              <a:srgbClr val="EFF2F4">
                <a:alpha val="0"/>
              </a:srgbClr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685800" y="1874520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spcAft>
                <a:spcPts val="600"/>
              </a:spcAft>
              <a:buNone/>
            </a:pPr>
            <a:r>
              <a:rPr lang="en-US" sz="1600" b="1" dirty="0">
                <a:solidFill>
                  <a:srgbClr val="D31218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01</a:t>
            </a:r>
            <a:endParaRPr lang="en-US" sz="1600" dirty="0"/>
          </a:p>
        </p:txBody>
      </p:sp>
      <p:sp>
        <p:nvSpPr>
          <p:cNvPr id="6" name="Text 4"/>
          <p:cNvSpPr/>
          <p:nvPr/>
        </p:nvSpPr>
        <p:spPr>
          <a:xfrm>
            <a:off x="685800" y="2249424"/>
            <a:ext cx="23164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spcAft>
                <a:spcPts val="600"/>
              </a:spcAft>
              <a:buNone/>
            </a:pPr>
            <a:r>
              <a:rPr lang="en-US" sz="1500" dirty="0">
                <a:solidFill>
                  <a:srgbClr val="0A0A0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FAQ → 更新记录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3139440" y="2167128"/>
            <a:ext cx="3200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spcAft>
                <a:spcPts val="600"/>
              </a:spcAft>
              <a:buNone/>
            </a:pPr>
            <a:r>
              <a:rPr lang="en-US" sz="1800" dirty="0">
                <a:solidFill>
                  <a:srgbClr val="0A0A0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→</a:t>
            </a:r>
            <a:endParaRPr lang="en-US" sz="1800" dirty="0"/>
          </a:p>
        </p:txBody>
      </p:sp>
      <p:sp>
        <p:nvSpPr>
          <p:cNvPr id="8" name="Shape 6"/>
          <p:cNvSpPr/>
          <p:nvPr/>
        </p:nvSpPr>
        <p:spPr>
          <a:xfrm>
            <a:off x="3291840" y="1737360"/>
            <a:ext cx="2590800" cy="1234440"/>
          </a:xfrm>
          <a:prstGeom prst="rect">
            <a:avLst/>
          </a:prstGeom>
          <a:solidFill>
            <a:srgbClr val="EFF2F4"/>
          </a:solidFill>
          <a:ln w="12700">
            <a:solidFill>
              <a:srgbClr val="EFF2F4">
                <a:alpha val="0"/>
              </a:srgbClr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3429000" y="1874520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spcAft>
                <a:spcPts val="600"/>
              </a:spcAft>
              <a:buNone/>
            </a:pPr>
            <a:r>
              <a:rPr lang="en-US" sz="1600" b="1" dirty="0">
                <a:solidFill>
                  <a:srgbClr val="D31218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02</a:t>
            </a:r>
            <a:endParaRPr lang="en-US" sz="1600" dirty="0"/>
          </a:p>
        </p:txBody>
      </p:sp>
      <p:sp>
        <p:nvSpPr>
          <p:cNvPr id="10" name="Text 8"/>
          <p:cNvSpPr/>
          <p:nvPr/>
        </p:nvSpPr>
        <p:spPr>
          <a:xfrm>
            <a:off x="3429000" y="2249424"/>
            <a:ext cx="23164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spcAft>
                <a:spcPts val="600"/>
              </a:spcAft>
              <a:buNone/>
            </a:pPr>
            <a:r>
              <a:rPr lang="en-US" sz="1500" dirty="0">
                <a:solidFill>
                  <a:srgbClr val="0A0A0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分流 → 标签记录</a:t>
            </a:r>
            <a:endParaRPr lang="en-US" sz="1500" dirty="0"/>
          </a:p>
        </p:txBody>
      </p:sp>
      <p:sp>
        <p:nvSpPr>
          <p:cNvPr id="11" name="Text 9"/>
          <p:cNvSpPr/>
          <p:nvPr/>
        </p:nvSpPr>
        <p:spPr>
          <a:xfrm>
            <a:off x="5882640" y="2167128"/>
            <a:ext cx="3200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spcAft>
                <a:spcPts val="600"/>
              </a:spcAft>
              <a:buNone/>
            </a:pPr>
            <a:r>
              <a:rPr lang="en-US" sz="1800" dirty="0">
                <a:solidFill>
                  <a:srgbClr val="0A0A0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→</a:t>
            </a:r>
            <a:endParaRPr lang="en-US" sz="1800" dirty="0"/>
          </a:p>
        </p:txBody>
      </p:sp>
      <p:sp>
        <p:nvSpPr>
          <p:cNvPr id="12" name="Shape 10"/>
          <p:cNvSpPr/>
          <p:nvPr/>
        </p:nvSpPr>
        <p:spPr>
          <a:xfrm>
            <a:off x="6035040" y="1737360"/>
            <a:ext cx="2590800" cy="1234440"/>
          </a:xfrm>
          <a:prstGeom prst="rect">
            <a:avLst/>
          </a:prstGeom>
          <a:solidFill>
            <a:srgbClr val="EFF2F4"/>
          </a:solidFill>
          <a:ln w="12700">
            <a:solidFill>
              <a:srgbClr val="EFF2F4">
                <a:alpha val="0"/>
              </a:srgbClr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6172200" y="1874520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spcAft>
                <a:spcPts val="600"/>
              </a:spcAft>
              <a:buNone/>
            </a:pPr>
            <a:r>
              <a:rPr lang="en-US" sz="1600" b="1" dirty="0">
                <a:solidFill>
                  <a:srgbClr val="D31218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03</a:t>
            </a:r>
            <a:endParaRPr lang="en-US" sz="1600" dirty="0"/>
          </a:p>
        </p:txBody>
      </p:sp>
      <p:sp>
        <p:nvSpPr>
          <p:cNvPr id="14" name="Text 12"/>
          <p:cNvSpPr/>
          <p:nvPr/>
        </p:nvSpPr>
        <p:spPr>
          <a:xfrm>
            <a:off x="6172200" y="2249424"/>
            <a:ext cx="23164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spcAft>
                <a:spcPts val="600"/>
              </a:spcAft>
              <a:buNone/>
            </a:pPr>
            <a:r>
              <a:rPr lang="en-US" sz="1500" dirty="0">
                <a:solidFill>
                  <a:srgbClr val="0A0A0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15分钟 → 待办记录</a:t>
            </a:r>
            <a:endParaRPr lang="en-US" sz="1500" dirty="0"/>
          </a:p>
        </p:txBody>
      </p:sp>
      <p:sp>
        <p:nvSpPr>
          <p:cNvPr id="15" name="Text 13"/>
          <p:cNvSpPr/>
          <p:nvPr/>
        </p:nvSpPr>
        <p:spPr>
          <a:xfrm>
            <a:off x="594360" y="3566160"/>
            <a:ext cx="79552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spcAft>
                <a:spcPts val="600"/>
              </a:spcAft>
              <a:buNone/>
            </a:pPr>
            <a:r>
              <a:rPr lang="en-US" sz="1250" dirty="0">
                <a:solidFill>
                  <a:srgbClr val="555B63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Q3上线FAQ自助页、按问题类型分流、每日15分钟积压清理。分别核对FAQ条目更新记录、分流标签记录、每日待办记录。季度指标仅为同期观察；没有实验对照，不能把改善归因到单一动作。复杂退款仍需跨组处理。</a:t>
            </a:r>
            <a:endParaRPr lang="en-US" sz="1250" dirty="0"/>
          </a:p>
        </p:txBody>
      </p:sp>
      <p:sp>
        <p:nvSpPr>
          <p:cNvPr id="16" name="Text 14"/>
          <p:cNvSpPr/>
          <p:nvPr/>
        </p:nvSpPr>
        <p:spPr>
          <a:xfrm>
            <a:off x="548640" y="4681728"/>
            <a:ext cx="64008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spcAft>
                <a:spcPts val="600"/>
              </a:spcAft>
              <a:buNone/>
            </a:pPr>
            <a:r>
              <a:rPr lang="en-US" sz="900" dirty="0">
                <a:solidFill>
                  <a:srgbClr val="555B63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虚构案例与数据 · 非真实业绩</a:t>
            </a:r>
            <a:endParaRPr lang="en-US" sz="900" dirty="0"/>
          </a:p>
        </p:txBody>
      </p:sp>
      <p:sp>
        <p:nvSpPr>
          <p:cNvPr id="17" name="Text 15"/>
          <p:cNvSpPr/>
          <p:nvPr/>
        </p:nvSpPr>
        <p:spPr>
          <a:xfrm>
            <a:off x="8046720" y="4663440"/>
            <a:ext cx="54864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spcAft>
                <a:spcPts val="600"/>
              </a:spcAft>
              <a:buNone/>
            </a:pPr>
            <a:r>
              <a:rPr lang="en-US" sz="1000" dirty="0">
                <a:solidFill>
                  <a:srgbClr val="555B63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04 / 06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20040"/>
            <a:ext cx="7315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spcAft>
                <a:spcPts val="600"/>
              </a:spcAft>
              <a:buNone/>
            </a:pPr>
            <a:r>
              <a:rPr lang="en-US" sz="1000" dirty="0">
                <a:solidFill>
                  <a:srgbClr val="555B63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工作汇报 / pptx-generator</a:t>
            </a:r>
            <a:endParaRPr lang="en-US" sz="1000" dirty="0"/>
          </a:p>
        </p:txBody>
      </p:sp>
      <p:sp>
        <p:nvSpPr>
          <p:cNvPr id="3" name="Text 1"/>
          <p:cNvSpPr/>
          <p:nvPr/>
        </p:nvSpPr>
        <p:spPr>
          <a:xfrm>
            <a:off x="548640" y="777240"/>
            <a:ext cx="804672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spcAft>
                <a:spcPts val="600"/>
              </a:spcAft>
              <a:buNone/>
            </a:pPr>
            <a:r>
              <a:rPr lang="en-US" sz="2800" b="1" dirty="0">
                <a:solidFill>
                  <a:srgbClr val="0A0A0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还有两处不稳定</a:t>
            </a:r>
            <a:endParaRPr lang="en-US" sz="2800" dirty="0"/>
          </a:p>
        </p:txBody>
      </p:sp>
      <p:sp>
        <p:nvSpPr>
          <p:cNvPr id="4" name="Shape 2"/>
          <p:cNvSpPr/>
          <p:nvPr/>
        </p:nvSpPr>
        <p:spPr>
          <a:xfrm>
            <a:off x="548640" y="1737360"/>
            <a:ext cx="3886200" cy="1234440"/>
          </a:xfrm>
          <a:prstGeom prst="rect">
            <a:avLst/>
          </a:prstGeom>
          <a:solidFill>
            <a:srgbClr val="EFF2F4"/>
          </a:solidFill>
          <a:ln w="12700">
            <a:solidFill>
              <a:srgbClr val="EFF2F4">
                <a:alpha val="0"/>
              </a:srgbClr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685800" y="1874520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spcAft>
                <a:spcPts val="600"/>
              </a:spcAft>
              <a:buNone/>
            </a:pPr>
            <a:r>
              <a:rPr lang="en-US" sz="1600" b="1" dirty="0">
                <a:solidFill>
                  <a:srgbClr val="D31218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01</a:t>
            </a:r>
            <a:endParaRPr lang="en-US" sz="1600" dirty="0"/>
          </a:p>
        </p:txBody>
      </p:sp>
      <p:sp>
        <p:nvSpPr>
          <p:cNvPr id="6" name="Text 4"/>
          <p:cNvSpPr/>
          <p:nvPr/>
        </p:nvSpPr>
        <p:spPr>
          <a:xfrm>
            <a:off x="685800" y="2249424"/>
            <a:ext cx="36118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spcAft>
                <a:spcPts val="600"/>
              </a:spcAft>
              <a:buNone/>
            </a:pPr>
            <a:r>
              <a:rPr lang="en-US" sz="1500" dirty="0">
                <a:solidFill>
                  <a:srgbClr val="0A0A0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高峰排班 / 1–2周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4434840" y="2167128"/>
            <a:ext cx="3200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spcAft>
                <a:spcPts val="600"/>
              </a:spcAft>
              <a:buNone/>
            </a:pPr>
            <a:r>
              <a:rPr lang="en-US" sz="1800" dirty="0">
                <a:solidFill>
                  <a:srgbClr val="0A0A0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→</a:t>
            </a:r>
            <a:endParaRPr lang="en-US" sz="1800" dirty="0"/>
          </a:p>
        </p:txBody>
      </p:sp>
      <p:sp>
        <p:nvSpPr>
          <p:cNvPr id="8" name="Shape 6"/>
          <p:cNvSpPr/>
          <p:nvPr/>
        </p:nvSpPr>
        <p:spPr>
          <a:xfrm>
            <a:off x="4663440" y="1737360"/>
            <a:ext cx="3886200" cy="1234440"/>
          </a:xfrm>
          <a:prstGeom prst="rect">
            <a:avLst/>
          </a:prstGeom>
          <a:solidFill>
            <a:srgbClr val="EFF2F4"/>
          </a:solidFill>
          <a:ln w="12700">
            <a:solidFill>
              <a:srgbClr val="EFF2F4">
                <a:alpha val="0"/>
              </a:srgbClr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4800600" y="1874520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spcAft>
                <a:spcPts val="600"/>
              </a:spcAft>
              <a:buNone/>
            </a:pPr>
            <a:r>
              <a:rPr lang="en-US" sz="1600" b="1" dirty="0">
                <a:solidFill>
                  <a:srgbClr val="D31218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02</a:t>
            </a:r>
            <a:endParaRPr lang="en-US" sz="1600" dirty="0"/>
          </a:p>
        </p:txBody>
      </p:sp>
      <p:sp>
        <p:nvSpPr>
          <p:cNvPr id="10" name="Text 8"/>
          <p:cNvSpPr/>
          <p:nvPr/>
        </p:nvSpPr>
        <p:spPr>
          <a:xfrm>
            <a:off x="4800600" y="2249424"/>
            <a:ext cx="36118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spcAft>
                <a:spcPts val="600"/>
              </a:spcAft>
              <a:buNone/>
            </a:pPr>
            <a:r>
              <a:rPr lang="en-US" sz="1500" dirty="0">
                <a:solidFill>
                  <a:srgbClr val="0A0A0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复杂退款 / 3–4周</a:t>
            </a:r>
            <a:endParaRPr lang="en-US" sz="1500" dirty="0"/>
          </a:p>
        </p:txBody>
      </p:sp>
      <p:sp>
        <p:nvSpPr>
          <p:cNvPr id="11" name="Text 9"/>
          <p:cNvSpPr/>
          <p:nvPr/>
        </p:nvSpPr>
        <p:spPr>
          <a:xfrm>
            <a:off x="594360" y="3566160"/>
            <a:ext cx="79552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spcAft>
                <a:spcPts val="600"/>
              </a:spcAft>
              <a:buNone/>
            </a:pPr>
            <a:r>
              <a:rPr lang="en-US" sz="1250" dirty="0">
                <a:solidFill>
                  <a:srgbClr val="555B63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风险1：高峰时段排班压力；风险2：复杂退款跨组等待。下一季度第1–2周由客服主管复核高峰排班，第3–4周由客服与财务负责人明确退款协作规则。现有团队8人，不假设新增人力；目标待排班复核后确认。</a:t>
            </a:r>
            <a:endParaRPr lang="en-US" sz="1250" dirty="0"/>
          </a:p>
        </p:txBody>
      </p:sp>
      <p:sp>
        <p:nvSpPr>
          <p:cNvPr id="12" name="Text 10"/>
          <p:cNvSpPr/>
          <p:nvPr/>
        </p:nvSpPr>
        <p:spPr>
          <a:xfrm>
            <a:off x="548640" y="4681728"/>
            <a:ext cx="64008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spcAft>
                <a:spcPts val="600"/>
              </a:spcAft>
              <a:buNone/>
            </a:pPr>
            <a:r>
              <a:rPr lang="en-US" sz="900" dirty="0">
                <a:solidFill>
                  <a:srgbClr val="555B63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虚构案例与数据 · 非真实业绩</a:t>
            </a:r>
            <a:endParaRPr lang="en-US" sz="900" dirty="0"/>
          </a:p>
        </p:txBody>
      </p:sp>
      <p:sp>
        <p:nvSpPr>
          <p:cNvPr id="13" name="Text 11"/>
          <p:cNvSpPr/>
          <p:nvPr/>
        </p:nvSpPr>
        <p:spPr>
          <a:xfrm>
            <a:off x="8046720" y="4663440"/>
            <a:ext cx="54864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spcAft>
                <a:spcPts val="600"/>
              </a:spcAft>
              <a:buNone/>
            </a:pPr>
            <a:r>
              <a:rPr lang="en-US" sz="1000" dirty="0">
                <a:solidFill>
                  <a:srgbClr val="555B63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05 / 06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20040"/>
            <a:ext cx="7315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spcAft>
                <a:spcPts val="600"/>
              </a:spcAft>
              <a:buNone/>
            </a:pPr>
            <a:r>
              <a:rPr lang="en-US" sz="1000" dirty="0">
                <a:solidFill>
                  <a:srgbClr val="555B63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工作汇报 / pptx-generator</a:t>
            </a:r>
            <a:endParaRPr lang="en-US" sz="1000" dirty="0"/>
          </a:p>
        </p:txBody>
      </p:sp>
      <p:sp>
        <p:nvSpPr>
          <p:cNvPr id="3" name="Text 1"/>
          <p:cNvSpPr/>
          <p:nvPr/>
        </p:nvSpPr>
        <p:spPr>
          <a:xfrm>
            <a:off x="548640" y="777240"/>
            <a:ext cx="804672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spcAft>
                <a:spcPts val="600"/>
              </a:spcAft>
              <a:buNone/>
            </a:pPr>
            <a:r>
              <a:rPr lang="en-US" sz="2800" b="1" dirty="0">
                <a:solidFill>
                  <a:srgbClr val="0A0A0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下季度，先验证再定目标</a:t>
            </a:r>
            <a:endParaRPr lang="en-US" sz="2800" dirty="0"/>
          </a:p>
        </p:txBody>
      </p:sp>
      <p:sp>
        <p:nvSpPr>
          <p:cNvPr id="4" name="Shape 2"/>
          <p:cNvSpPr/>
          <p:nvPr/>
        </p:nvSpPr>
        <p:spPr>
          <a:xfrm>
            <a:off x="548640" y="1737360"/>
            <a:ext cx="2590800" cy="1234440"/>
          </a:xfrm>
          <a:prstGeom prst="rect">
            <a:avLst/>
          </a:prstGeom>
          <a:solidFill>
            <a:srgbClr val="EFF2F4"/>
          </a:solidFill>
          <a:ln w="12700">
            <a:solidFill>
              <a:srgbClr val="EFF2F4">
                <a:alpha val="0"/>
              </a:srgbClr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685800" y="1874520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spcAft>
                <a:spcPts val="600"/>
              </a:spcAft>
              <a:buNone/>
            </a:pPr>
            <a:r>
              <a:rPr lang="en-US" sz="1600" b="1" dirty="0">
                <a:solidFill>
                  <a:srgbClr val="D31218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01</a:t>
            </a:r>
            <a:endParaRPr lang="en-US" sz="1600" dirty="0"/>
          </a:p>
        </p:txBody>
      </p:sp>
      <p:sp>
        <p:nvSpPr>
          <p:cNvPr id="6" name="Text 4"/>
          <p:cNvSpPr/>
          <p:nvPr/>
        </p:nvSpPr>
        <p:spPr>
          <a:xfrm>
            <a:off x="685800" y="2249424"/>
            <a:ext cx="23164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spcAft>
                <a:spcPts val="600"/>
              </a:spcAft>
              <a:buNone/>
            </a:pPr>
            <a:r>
              <a:rPr lang="en-US" sz="1500" dirty="0">
                <a:solidFill>
                  <a:srgbClr val="0A0A0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排班复核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3139440" y="2167128"/>
            <a:ext cx="3200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spcAft>
                <a:spcPts val="600"/>
              </a:spcAft>
              <a:buNone/>
            </a:pPr>
            <a:r>
              <a:rPr lang="en-US" sz="1800" dirty="0">
                <a:solidFill>
                  <a:srgbClr val="0A0A0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→</a:t>
            </a:r>
            <a:endParaRPr lang="en-US" sz="1800" dirty="0"/>
          </a:p>
        </p:txBody>
      </p:sp>
      <p:sp>
        <p:nvSpPr>
          <p:cNvPr id="8" name="Shape 6"/>
          <p:cNvSpPr/>
          <p:nvPr/>
        </p:nvSpPr>
        <p:spPr>
          <a:xfrm>
            <a:off x="3291840" y="1737360"/>
            <a:ext cx="2590800" cy="1234440"/>
          </a:xfrm>
          <a:prstGeom prst="rect">
            <a:avLst/>
          </a:prstGeom>
          <a:solidFill>
            <a:srgbClr val="EFF2F4"/>
          </a:solidFill>
          <a:ln w="12700">
            <a:solidFill>
              <a:srgbClr val="EFF2F4">
                <a:alpha val="0"/>
              </a:srgbClr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3429000" y="1874520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spcAft>
                <a:spcPts val="600"/>
              </a:spcAft>
              <a:buNone/>
            </a:pPr>
            <a:r>
              <a:rPr lang="en-US" sz="1600" b="1" dirty="0">
                <a:solidFill>
                  <a:srgbClr val="D31218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02</a:t>
            </a:r>
            <a:endParaRPr lang="en-US" sz="1600" dirty="0"/>
          </a:p>
        </p:txBody>
      </p:sp>
      <p:sp>
        <p:nvSpPr>
          <p:cNvPr id="10" name="Text 8"/>
          <p:cNvSpPr/>
          <p:nvPr/>
        </p:nvSpPr>
        <p:spPr>
          <a:xfrm>
            <a:off x="3429000" y="2249424"/>
            <a:ext cx="23164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spcAft>
                <a:spcPts val="600"/>
              </a:spcAft>
              <a:buNone/>
            </a:pPr>
            <a:r>
              <a:rPr lang="en-US" sz="1500" dirty="0">
                <a:solidFill>
                  <a:srgbClr val="0A0A0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退款规则</a:t>
            </a:r>
            <a:endParaRPr lang="en-US" sz="1500" dirty="0"/>
          </a:p>
        </p:txBody>
      </p:sp>
      <p:sp>
        <p:nvSpPr>
          <p:cNvPr id="11" name="Text 9"/>
          <p:cNvSpPr/>
          <p:nvPr/>
        </p:nvSpPr>
        <p:spPr>
          <a:xfrm>
            <a:off x="5882640" y="2167128"/>
            <a:ext cx="3200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spcAft>
                <a:spcPts val="600"/>
              </a:spcAft>
              <a:buNone/>
            </a:pPr>
            <a:r>
              <a:rPr lang="en-US" sz="1800" dirty="0">
                <a:solidFill>
                  <a:srgbClr val="0A0A0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→</a:t>
            </a:r>
            <a:endParaRPr lang="en-US" sz="1800" dirty="0"/>
          </a:p>
        </p:txBody>
      </p:sp>
      <p:sp>
        <p:nvSpPr>
          <p:cNvPr id="12" name="Shape 10"/>
          <p:cNvSpPr/>
          <p:nvPr/>
        </p:nvSpPr>
        <p:spPr>
          <a:xfrm>
            <a:off x="6035040" y="1737360"/>
            <a:ext cx="2590800" cy="1234440"/>
          </a:xfrm>
          <a:prstGeom prst="rect">
            <a:avLst/>
          </a:prstGeom>
          <a:solidFill>
            <a:srgbClr val="EFF2F4"/>
          </a:solidFill>
          <a:ln w="12700">
            <a:solidFill>
              <a:srgbClr val="EFF2F4">
                <a:alpha val="0"/>
              </a:srgbClr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6172200" y="1874520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spcAft>
                <a:spcPts val="600"/>
              </a:spcAft>
              <a:buNone/>
            </a:pPr>
            <a:r>
              <a:rPr lang="en-US" sz="1600" b="1" dirty="0">
                <a:solidFill>
                  <a:srgbClr val="D31218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03</a:t>
            </a:r>
            <a:endParaRPr lang="en-US" sz="1600" dirty="0"/>
          </a:p>
        </p:txBody>
      </p:sp>
      <p:sp>
        <p:nvSpPr>
          <p:cNvPr id="14" name="Text 12"/>
          <p:cNvSpPr/>
          <p:nvPr/>
        </p:nvSpPr>
        <p:spPr>
          <a:xfrm>
            <a:off x="6172200" y="2249424"/>
            <a:ext cx="23164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spcAft>
                <a:spcPts val="600"/>
              </a:spcAft>
              <a:buNone/>
            </a:pPr>
            <a:r>
              <a:rPr lang="en-US" sz="1500" dirty="0">
                <a:solidFill>
                  <a:srgbClr val="0A0A0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每月复查指标</a:t>
            </a:r>
            <a:endParaRPr lang="en-US" sz="1500" dirty="0"/>
          </a:p>
        </p:txBody>
      </p:sp>
      <p:sp>
        <p:nvSpPr>
          <p:cNvPr id="15" name="Text 13"/>
          <p:cNvSpPr/>
          <p:nvPr/>
        </p:nvSpPr>
        <p:spPr>
          <a:xfrm>
            <a:off x="594360" y="3566160"/>
            <a:ext cx="79552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spcAft>
                <a:spcPts val="600"/>
              </a:spcAft>
              <a:buNone/>
            </a:pPr>
            <a:r>
              <a:rPr lang="en-US" sz="1250" dirty="0">
                <a:solidFill>
                  <a:srgbClr val="555B63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2026年Q4：第1–2周客服主管复核排班；第3–4周客服与财务负责人确认退款规则；之后每月复查工单量、响应中位数、SLA与积压。8人团队，持续每日15分钟清理。完成标准是形成可执行排班和书面规则；不预设未经论证的增长承诺。</a:t>
            </a:r>
            <a:endParaRPr lang="en-US" sz="1250" dirty="0"/>
          </a:p>
        </p:txBody>
      </p:sp>
      <p:sp>
        <p:nvSpPr>
          <p:cNvPr id="16" name="Text 14"/>
          <p:cNvSpPr/>
          <p:nvPr/>
        </p:nvSpPr>
        <p:spPr>
          <a:xfrm>
            <a:off x="548640" y="4681728"/>
            <a:ext cx="64008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spcAft>
                <a:spcPts val="600"/>
              </a:spcAft>
              <a:buNone/>
            </a:pPr>
            <a:r>
              <a:rPr lang="en-US" sz="900" dirty="0">
                <a:solidFill>
                  <a:srgbClr val="555B63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虚构案例与数据 · 非真实业绩</a:t>
            </a:r>
            <a:endParaRPr lang="en-US" sz="900" dirty="0"/>
          </a:p>
        </p:txBody>
      </p:sp>
      <p:sp>
        <p:nvSpPr>
          <p:cNvPr id="17" name="Text 15"/>
          <p:cNvSpPr/>
          <p:nvPr/>
        </p:nvSpPr>
        <p:spPr>
          <a:xfrm>
            <a:off x="8046720" y="4663440"/>
            <a:ext cx="54864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spcAft>
                <a:spcPts val="600"/>
              </a:spcAft>
              <a:buNone/>
            </a:pPr>
            <a:r>
              <a:rPr lang="en-US" sz="1000" dirty="0">
                <a:solidFill>
                  <a:srgbClr val="555B63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06 / 06</a:t>
            </a:r>
            <a:endParaRPr lang="en-US" sz="1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Microsoft YaHei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Microsoft YaHe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6</Slides>
  <Notes>6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9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工作汇报 PPT：Q3 客服运营复盘</dc:title>
  <dc:subject>虚构案例与数据；画面为 AI 示意，不代表真实客户或团队业绩。</dc:subject>
  <dc:creator>skilly</dc:creator>
  <cp:lastModifiedBy>skilly</cp:lastModifiedBy>
  <cp:revision>1</cp:revision>
  <dcterms:created xsi:type="dcterms:W3CDTF">2026-10-22T17:04:45Z</dcterms:created>
  <dcterms:modified xsi:type="dcterms:W3CDTF">2026-10-22T17:04:45Z</dcterms:modified>
</cp:coreProperties>
</file>