
<file path=[Content_Types].xml><?xml version="1.0" encoding="utf-8"?>
<Types xmlns="http://schemas.openxmlformats.org/package/2006/content-types">
  <Default Extension="xml" ContentType="application/vnd.openxmlformats-officedocument.presentationml.presentation.main+xml"/>
  <Default Extension="rels" ContentType="application/vnd.openxmlformats-package.relationship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&#65279;<?xml version="1.0" encoding="utf-8"?><Relationships xmlns="http://schemas.openxmlformats.org/package/2006/relationships"><Relationship Type="http://schemas.openxmlformats.org/officeDocument/2006/relationships/officeDocument" Target="/ppt/presentation.xml" Id="R735a5965aa6241c4" /><Relationship Type="http://schemas.openxmlformats.org/package/2006/relationships/metadata/core-properties" Target="/docProps/core.xml" Id="R81375062fc724d59" /><Relationship Type="http://schemas.openxmlformats.org/officeDocument/2006/relationships/extended-properties" Target="/docProps/app.xml" Id="Rbe4936d249a04c99" /><Relationship Type="http://schemas.openxmlformats.org/officeDocument/2006/relationships/custom-properties" Target="/docProps/custom.xml" Id="R989ebc04d94b46fd" /></Relationships>
</file>

<file path=ppt/presentation.xml><?xml version="1.0" encoding="utf-8"?>
<p:presentation xmlns:r="http://schemas.openxmlformats.org/officeDocument/2006/relationships" xmlns:p="http://schemas.openxmlformats.org/presentationml/2006/main">
  <p:sldMasterIdLst>
    <p:sldMasterId xmlns:r="http://schemas.openxmlformats.org/officeDocument/2006/relationships" id="2147483648" r:id="rId1"/>
  </p:sldMasterIdLst>
  <p:sldIdLst>
    <p:sldId id="256" r:id="R63a7c180038a45f7"/>
    <p:sldId id="257" r:id="R7a973c7a24ae4d8d"/>
    <p:sldId id="258" r:id="Rddfe8f075a9245c7"/>
    <p:sldId id="259" r:id="R958c600f62694738"/>
    <p:sldId id="260" r:id="R8ad9808dbbdb4c4a"/>
    <p:sldId id="261" r:id="R4941b6ec4e2143da"/>
  </p:sldIdLst>
  <p:sldSz cx="12192000" cy="6858000"/>
  <p:notesSz cx="6858000" cy="9144000"/>
</p:presentation>
</file>

<file path=ppt/_rels/presentation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Relationship Type="http://schemas.openxmlformats.org/officeDocument/2006/relationships/theme" Target="/ppt/theme/theme1.xml" Id="rId2" /><Relationship Type="http://schemas.openxmlformats.org/officeDocument/2006/relationships/slide" Target="/ppt/slides/slide1.xml" Id="R63a7c180038a45f7" /><Relationship Type="http://schemas.openxmlformats.org/officeDocument/2006/relationships/slide" Target="/ppt/slides/slide2.xml" Id="R7a973c7a24ae4d8d" /><Relationship Type="http://schemas.openxmlformats.org/officeDocument/2006/relationships/slide" Target="/ppt/slides/slide3.xml" Id="Rddfe8f075a9245c7" /><Relationship Type="http://schemas.openxmlformats.org/officeDocument/2006/relationships/slide" Target="/ppt/slides/slide4.xml" Id="R958c600f62694738" /><Relationship Type="http://schemas.openxmlformats.org/officeDocument/2006/relationships/slide" Target="/ppt/slides/slide5.xml" Id="R8ad9808dbbdb4c4a" /><Relationship Type="http://schemas.openxmlformats.org/officeDocument/2006/relationships/slide" Target="/ppt/slides/slide6.xml" Id="R4941b6ec4e2143da" /></Relationship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5c48d05318341ac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a148772a4054fc9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218653f98164706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2c4bff2d64a4024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34bdfde1577402f" /></Relationships>
</file>

<file path=ppt/slideLayouts/slideLayout1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/>
    </p:spTree>
  </p:cSld>
</p:sldLayout>
</file>

<file path=ppt/slideLayouts/slideLayout2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/>
      <p:sp>
        <p:nvSpPr>
          <p:cNvPr id="2" name="Title"/>
          <p:cNvSpPr>
            <a:spLocks xmlns:a="http://schemas.openxmlformats.org/drawingml/2006/main" noGrp="1"/>
          </p:cNvSpPr>
          <p:nvPr>
            <p:ph type="ctrTitle"/>
          </p:nvPr>
        </p:nvSpPr>
        <p:spPr>
          <a:xfrm xmlns:a="http://schemas.openxmlformats.org/drawingml/2006/main">
            <a:off x="685800" y="2130425"/>
            <a:ext cx="7772400" cy="1470025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3" name="Subtitle"/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371600" y="3886200"/>
            <a:ext cx="6400800" cy="1752600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</p:spTree>
  </p:cSld>
</p:sldLayout>
</file>

<file path=ppt/slideLayouts/slideLayout3.xml><?xml version="1.0" encoding="utf-8"?>
<p:sldLayout xmlns:p="http://schemas.openxmlformats.org/presentationml/2006/main" type="objTx">
  <p:cSld name="Title and Content">
    <p:spTree>
      <p:nvGrpSpPr>
        <p:cNvPr id="1" name=""/>
        <p:cNvGrpSpPr/>
        <p:nvPr/>
      </p:nvGrpSpPr>
      <p:grpSpPr/>
      <p:sp>
        <p:nvSpPr>
          <p:cNvPr id="2" name="Title"/>
          <p:cNvSpPr>
            <a:spLocks xmlns:a="http://schemas.openxmlformats.org/drawingml/2006/main" noGrp="1"/>
          </p:cNvSpPr>
          <p:nvPr>
            <p:ph type="title"/>
          </p:nvPr>
        </p:nvSpPr>
        <p:spPr>
          <a:xfrm xmlns:a="http://schemas.openxmlformats.org/drawingml/2006/main">
            <a:off x="838200" y="365125"/>
            <a:ext cx="10515600" cy="1325563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3" name="Content"/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38200" y="1825625"/>
            <a:ext cx="10515600" cy="4351338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</p:spTree>
  </p:cSld>
</p:sldLayout>
</file>

<file path=ppt/slideLayouts/slideLayout4.xml><?xml version="1.0" encoding="utf-8"?>
<p:sldLayout xmlns:p="http://schemas.openxmlformats.org/presentationml/2006/main" type="twoColTx">
  <p:cSld name="Two Content">
    <p:spTree>
      <p:nvGrpSpPr>
        <p:cNvPr id="1" name=""/>
        <p:cNvGrpSpPr/>
        <p:nvPr/>
      </p:nvGrpSpPr>
      <p:grpSpPr/>
      <p:sp>
        <p:nvSpPr>
          <p:cNvPr id="2" name="Title"/>
          <p:cNvSpPr>
            <a:spLocks xmlns:a="http://schemas.openxmlformats.org/drawingml/2006/main" noGrp="1"/>
          </p:cNvSpPr>
          <p:nvPr>
            <p:ph type="title"/>
          </p:nvPr>
        </p:nvSpPr>
        <p:spPr>
          <a:xfrm xmlns:a="http://schemas.openxmlformats.org/drawingml/2006/main">
            <a:off x="838200" y="365125"/>
            <a:ext cx="10515600" cy="1325563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3" name="Content Left"/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38200" y="1825625"/>
            <a:ext cx="5181600" cy="4351338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4" name="Content Right"/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172200" y="1825625"/>
            <a:ext cx="5181600" cy="4351338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</p:spTree>
  </p:cSld>
</p:sldLayout>
</file>

<file path=ppt/slideLayouts/slideLayout5.xml><?xml version="1.0" encoding="utf-8"?>
<p:sldLayout xmlns:p="http://schemas.openxmlformats.org/presentationml/2006/main" type="titleOnly">
  <p:cSld name="Title Only">
    <p:spTree>
      <p:nvGrpSpPr>
        <p:cNvPr id="1" name=""/>
        <p:cNvGrpSpPr/>
        <p:nvPr/>
      </p:nvGrpSpPr>
      <p:grpSpPr/>
      <p:sp>
        <p:nvSpPr>
          <p:cNvPr id="2" name="Title"/>
          <p:cNvSpPr>
            <a:spLocks xmlns:a="http://schemas.openxmlformats.org/drawingml/2006/main" noGrp="1"/>
          </p:cNvSpPr>
          <p:nvPr>
            <p:ph type="title"/>
          </p:nvPr>
        </p:nvSpPr>
        <p:spPr>
          <a:xfrm xmlns:a="http://schemas.openxmlformats.org/drawingml/2006/main">
            <a:off x="838200" y="365125"/>
            <a:ext cx="10515600" cy="1325563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Relationship Type="http://schemas.openxmlformats.org/officeDocument/2006/relationships/theme" Target="/ppt/theme/theme1.xml" Id="Raec074bea4ef47b7" /><Relationship Type="http://schemas.openxmlformats.org/officeDocument/2006/relationships/slideLayout" Target="/ppt/slideLayouts/slideLayout2.xml" Id="rId2" /><Relationship Type="http://schemas.openxmlformats.org/officeDocument/2006/relationships/slideLayout" Target="/ppt/slideLayouts/slideLayout3.xml" Id="rId3" /><Relationship Type="http://schemas.openxmlformats.org/officeDocument/2006/relationships/slideLayout" Target="/ppt/slideLayouts/slideLayout4.xml" Id="rId4" /><Relationship Type="http://schemas.openxmlformats.org/officeDocument/2006/relationships/slideLayout" Target="/ppt/slideLayouts/slideLayout5.xml" Id="rId5" /></Relationships>
</file>

<file path=ppt/slideMasters/slideMaster1.xml><?xml version="1.0" encoding="utf-8"?>
<p:sldMaster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Id1"/>
    <p:sldLayoutId xmlns:r="http://schemas.openxmlformats.org/officeDocument/2006/relationships" id="2147483650" r:id="rId2"/>
    <p:sldLayoutId xmlns:r="http://schemas.openxmlformats.org/officeDocument/2006/relationships" id="2147483651" r:id="rId3"/>
    <p:sldLayoutId xmlns:r="http://schemas.openxmlformats.org/officeDocument/2006/relationships" id="2147483652" r:id="rId4"/>
    <p:sldLayoutId xmlns:r="http://schemas.openxmlformats.org/officeDocument/2006/relationships" id="2147483653" r:id="rId5"/>
  </p:sldLayoutIdLst>
</p:sldMaster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70be94a8647418e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b0d779580904752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f3208d63c974dd8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763bd223ae84e9d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ccf56fd28ea41d7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2ab7b3710114576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/>
      <p:sp>
        <p:nvSpPr>
          <p:cNvPr id="100000" name="TextBox 1"/>
          <p:cNvSpPr txBox="1"/>
          <p:nvPr/>
        </p:nvSpPr>
        <p:spPr>
          <a:xfrm xmlns:a="http://schemas.openxmlformats.org/drawingml/2006/main">
            <a:off x="540000" y="288000"/>
            <a:ext cx="7920000" cy="288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/>
          <a:lstStyle xmlns:a="http://schemas.openxmlformats.org/drawingml/2006/main"/>
          <a:p xmlns:a="http://schemas.openxmlformats.org/drawingml/2006/main">
            <a:r>
              <a:rPr lang="en-US" sz="1300">
                <a:solidFill>
                  <a:srgbClr val="555B63"/>
                </a:solidFill>
                <a:latin typeface="Microsoft YaHei"/>
                <a:ea typeface="Microsoft YaHei"/>
              </a:rPr>
              <a:t>原野咖啡 / 客户竞标</a:t>
            </a:r>
          </a:p>
        </p:txBody>
      </p:sp>
      <p:sp>
        <p:nvSpPr>
          <p:cNvPr id="100001" name="TextBox 2"/>
          <p:cNvSpPr txBox="1"/>
          <p:nvPr/>
        </p:nvSpPr>
        <p:spPr>
          <a:xfrm xmlns:a="http://schemas.openxmlformats.org/drawingml/2006/main">
            <a:off x="540000" y="720000"/>
            <a:ext cx="10800000" cy="576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/>
          <a:lstStyle xmlns:a="http://schemas.openxmlformats.org/drawingml/2006/main"/>
          <a:p xmlns:a="http://schemas.openxmlformats.org/drawingml/2006/main">
            <a:r>
              <a:rPr lang="en-US" sz="3200">
                <a:solidFill>
                  <a:srgbClr val="0A0A0C"/>
                </a:solidFill>
                <a:latin typeface="Microsoft YaHei"/>
                <a:ea typeface="Microsoft YaHei"/>
              </a:rPr>
              <a:t>先试点，再放大</a:t>
            </a:r>
          </a:p>
        </p:txBody>
      </p:sp>
      <p:sp>
        <p:nvSpPr>
          <p:cNvPr id="100002" name="TextBox 3"/>
          <p:cNvSpPr txBox="1"/>
          <p:nvPr/>
        </p:nvSpPr>
        <p:spPr>
          <a:xfrm xmlns:a="http://schemas.openxmlformats.org/drawingml/2006/main">
            <a:off x="540000" y="1584000"/>
            <a:ext cx="7452000" cy="540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/>
          <a:lstStyle xmlns:a="http://schemas.openxmlformats.org/drawingml/2006/main"/>
          <a:p xmlns:a="http://schemas.openxmlformats.org/drawingml/2006/main">
            <a:r>
              <a:rPr lang="en-US" sz="1600">
                <a:solidFill>
                  <a:srgbClr val="0A0A0C"/>
                </a:solidFill>
                <a:latin typeface="Microsoft YaHei"/>
                <a:ea typeface="Microsoft YaHei"/>
              </a:rPr>
              <a:t>原野咖啡夏季新品传播竞标。</a:t>
            </a:r>
          </a:p>
        </p:txBody>
      </p:sp>
      <p:sp>
        <p:nvSpPr>
          <p:cNvPr id="100003" name="TextBox 4"/>
          <p:cNvSpPr txBox="1"/>
          <p:nvPr/>
        </p:nvSpPr>
        <p:spPr>
          <a:xfrm xmlns:a="http://schemas.openxmlformats.org/drawingml/2006/main">
            <a:off x="540000" y="2178000"/>
            <a:ext cx="7452000" cy="540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/>
          <a:lstStyle xmlns:a="http://schemas.openxmlformats.org/drawingml/2006/main"/>
          <a:p xmlns:a="http://schemas.openxmlformats.org/drawingml/2006/main">
            <a:r>
              <a:rPr lang="en-US" sz="1600">
                <a:solidFill>
                  <a:srgbClr val="0A0A0C"/>
                </a:solidFill>
                <a:latin typeface="Microsoft YaHei"/>
                <a:ea typeface="Microsoft YaHei"/>
              </a:rPr>
              <a:t>现有20家门店，试点覆盖3座城市的6家门店。</a:t>
            </a:r>
          </a:p>
        </p:txBody>
      </p:sp>
      <p:sp>
        <p:nvSpPr>
          <p:cNvPr id="100004" name="TextBox 5"/>
          <p:cNvSpPr txBox="1"/>
          <p:nvPr/>
        </p:nvSpPr>
        <p:spPr>
          <a:xfrm xmlns:a="http://schemas.openxmlformats.org/drawingml/2006/main">
            <a:off x="540000" y="2772000"/>
            <a:ext cx="7452000" cy="540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/>
          <a:lstStyle xmlns:a="http://schemas.openxmlformats.org/drawingml/2006/main"/>
          <a:p xmlns:a="http://schemas.openxmlformats.org/drawingml/2006/main">
            <a:r>
              <a:rPr lang="en-US" sz="1600">
                <a:solidFill>
                  <a:srgbClr val="0A0A0C"/>
                </a:solidFill>
                <a:latin typeface="Microsoft YaHei"/>
                <a:ea typeface="Microsoft YaHei"/>
              </a:rPr>
              <a:t>执行8周，含税总预算48万元。</a:t>
            </a:r>
          </a:p>
        </p:txBody>
      </p:sp>
      <p:sp>
        <p:nvSpPr>
          <p:cNvPr id="100005" name="TextBox 6"/>
          <p:cNvSpPr txBox="1"/>
          <p:nvPr/>
        </p:nvSpPr>
        <p:spPr>
          <a:xfrm xmlns:a="http://schemas.openxmlformats.org/drawingml/2006/main">
            <a:off x="540000" y="3366000"/>
            <a:ext cx="7452000" cy="540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/>
          <a:lstStyle xmlns:a="http://schemas.openxmlformats.org/drawingml/2006/main"/>
          <a:p xmlns:a="http://schemas.openxmlformats.org/drawingml/2006/main">
            <a:r>
              <a:rPr lang="en-US" sz="1600">
                <a:solidFill>
                  <a:srgbClr val="0A0A0C"/>
                </a:solidFill>
                <a:latin typeface="Microsoft YaHei"/>
                <a:ea typeface="Microsoft YaHei"/>
              </a:rPr>
              <a:t>此次只申请试点，不承诺销量增长。</a:t>
            </a:r>
          </a:p>
        </p:txBody>
      </p:sp>
      <p:sp>
        <p:nvSpPr>
          <p:cNvPr id="100006" name="TextBox 7"/>
          <p:cNvSpPr txBox="1"/>
          <p:nvPr/>
        </p:nvSpPr>
        <p:spPr>
          <a:xfrm xmlns:a="http://schemas.openxmlformats.org/drawingml/2006/main">
            <a:off x="8640000" y="1584000"/>
            <a:ext cx="2880000" cy="64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31218"/>
          </a:solidFill>
        </p:spPr>
        <p:txBody>
          <a:bodyPr xmlns:a="http://schemas.openxmlformats.org/drawingml/2006/main" lIns="0" tIns="0" rIns="0" bIns="0"/>
          <a:lstStyle xmlns:a="http://schemas.openxmlformats.org/drawingml/2006/main"/>
          <a:p xmlns:a="http://schemas.openxmlformats.org/drawingml/2006/main">
            <a:r>
              <a:rPr lang="en-US" sz="2600">
                <a:solidFill>
                  <a:srgbClr val="FFFFFF"/>
                </a:solidFill>
                <a:latin typeface="Microsoft YaHei"/>
                <a:ea typeface="Microsoft YaHei"/>
              </a:rPr>
              <a:t>6家</a:t>
            </a:r>
          </a:p>
        </p:txBody>
      </p:sp>
      <p:sp>
        <p:nvSpPr>
          <p:cNvPr id="100007" name="TextBox 8"/>
          <p:cNvSpPr txBox="1"/>
          <p:nvPr/>
        </p:nvSpPr>
        <p:spPr>
          <a:xfrm xmlns:a="http://schemas.openxmlformats.org/drawingml/2006/main">
            <a:off x="8640000" y="2358000"/>
            <a:ext cx="2880000" cy="64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55B63"/>
          </a:solidFill>
        </p:spPr>
        <p:txBody>
          <a:bodyPr xmlns:a="http://schemas.openxmlformats.org/drawingml/2006/main" lIns="0" tIns="0" rIns="0" bIns="0"/>
          <a:lstStyle xmlns:a="http://schemas.openxmlformats.org/drawingml/2006/main"/>
          <a:p xmlns:a="http://schemas.openxmlformats.org/drawingml/2006/main">
            <a:r>
              <a:rPr lang="en-US" sz="2600">
                <a:solidFill>
                  <a:srgbClr val="FFFFFF"/>
                </a:solidFill>
                <a:latin typeface="Microsoft YaHei"/>
                <a:ea typeface="Microsoft YaHei"/>
              </a:rPr>
              <a:t>3城</a:t>
            </a:r>
          </a:p>
        </p:txBody>
      </p:sp>
      <p:sp>
        <p:nvSpPr>
          <p:cNvPr id="100008" name="TextBox 9"/>
          <p:cNvSpPr txBox="1"/>
          <p:nvPr/>
        </p:nvSpPr>
        <p:spPr>
          <a:xfrm xmlns:a="http://schemas.openxmlformats.org/drawingml/2006/main">
            <a:off x="8640000" y="3132000"/>
            <a:ext cx="2880000" cy="64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55B63"/>
          </a:solidFill>
        </p:spPr>
        <p:txBody>
          <a:bodyPr xmlns:a="http://schemas.openxmlformats.org/drawingml/2006/main" lIns="0" tIns="0" rIns="0" bIns="0"/>
          <a:lstStyle xmlns:a="http://schemas.openxmlformats.org/drawingml/2006/main"/>
          <a:p xmlns:a="http://schemas.openxmlformats.org/drawingml/2006/main">
            <a:r>
              <a:rPr lang="en-US" sz="2600">
                <a:solidFill>
                  <a:srgbClr val="FFFFFF"/>
                </a:solidFill>
                <a:latin typeface="Microsoft YaHei"/>
                <a:ea typeface="Microsoft YaHei"/>
              </a:rPr>
              <a:t>8周</a:t>
            </a:r>
          </a:p>
        </p:txBody>
      </p:sp>
      <p:sp>
        <p:nvSpPr>
          <p:cNvPr id="100009" name="TextBox 10"/>
          <p:cNvSpPr txBox="1"/>
          <p:nvPr/>
        </p:nvSpPr>
        <p:spPr>
          <a:xfrm xmlns:a="http://schemas.openxmlformats.org/drawingml/2006/main">
            <a:off x="8640000" y="3906000"/>
            <a:ext cx="2880000" cy="64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55B63"/>
          </a:solidFill>
        </p:spPr>
        <p:txBody>
          <a:bodyPr xmlns:a="http://schemas.openxmlformats.org/drawingml/2006/main" lIns="0" tIns="0" rIns="0" bIns="0"/>
          <a:lstStyle xmlns:a="http://schemas.openxmlformats.org/drawingml/2006/main"/>
          <a:p xmlns:a="http://schemas.openxmlformats.org/drawingml/2006/main">
            <a:r>
              <a:rPr lang="en-US" sz="2600">
                <a:solidFill>
                  <a:srgbClr val="FFFFFF"/>
                </a:solidFill>
                <a:latin typeface="Microsoft YaHei"/>
                <a:ea typeface="Microsoft YaHei"/>
              </a:rPr>
              <a:t>48万</a:t>
            </a:r>
          </a:p>
        </p:txBody>
      </p:sp>
      <p:sp>
        <p:nvSpPr>
          <p:cNvPr id="100010" name="TextBox 11"/>
          <p:cNvSpPr txBox="1"/>
          <p:nvPr/>
        </p:nvSpPr>
        <p:spPr>
          <a:xfrm xmlns:a="http://schemas.openxmlformats.org/drawingml/2006/main">
            <a:off x="540000" y="6372000"/>
            <a:ext cx="9000000" cy="252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/>
          <a:lstStyle xmlns:a="http://schemas.openxmlformats.org/drawingml/2006/main"/>
          <a:p xmlns:a="http://schemas.openxmlformats.org/drawingml/2006/main">
            <a:r>
              <a:rPr lang="en-US" sz="1100">
                <a:solidFill>
                  <a:srgbClr val="555B63"/>
                </a:solidFill>
                <a:latin typeface="Microsoft YaHei"/>
                <a:ea typeface="Microsoft YaHei"/>
              </a:rPr>
              <a:t>虚构客户与预算 · 非真实业绩</a:t>
            </a:r>
          </a:p>
        </p:txBody>
      </p:sp>
      <p:sp>
        <p:nvSpPr>
          <p:cNvPr id="100011" name="TextBox 12"/>
          <p:cNvSpPr txBox="1"/>
          <p:nvPr/>
        </p:nvSpPr>
        <p:spPr>
          <a:xfrm xmlns:a="http://schemas.openxmlformats.org/drawingml/2006/main">
            <a:off x="10800000" y="6372000"/>
            <a:ext cx="720000" cy="252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/>
          <a:lstStyle xmlns:a="http://schemas.openxmlformats.org/drawingml/2006/main"/>
          <a:p xmlns:a="http://schemas.openxmlformats.org/drawingml/2006/main">
            <a:r>
              <a:rPr lang="en-US" sz="1100">
                <a:solidFill>
                  <a:srgbClr val="0A0A0C"/>
                </a:solidFill>
                <a:latin typeface="Microsoft YaHei"/>
                <a:ea typeface="Microsoft YaHei"/>
              </a:rPr>
              <a:t>1 / 6</a:t>
            </a:r>
          </a:p>
        </p:txBody>
      </p:sp>
    </p:spTree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/>
      <p:sp>
        <p:nvSpPr>
          <p:cNvPr id="100012" name="TextBox 1"/>
          <p:cNvSpPr txBox="1"/>
          <p:nvPr/>
        </p:nvSpPr>
        <p:spPr>
          <a:xfrm xmlns:a="http://schemas.openxmlformats.org/drawingml/2006/main">
            <a:off x="540000" y="288000"/>
            <a:ext cx="7920000" cy="288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/>
          <a:lstStyle xmlns:a="http://schemas.openxmlformats.org/drawingml/2006/main"/>
          <a:p xmlns:a="http://schemas.openxmlformats.org/drawingml/2006/main">
            <a:r>
              <a:rPr lang="en-US" sz="1300">
                <a:solidFill>
                  <a:srgbClr val="555B63"/>
                </a:solidFill>
                <a:latin typeface="Microsoft YaHei"/>
                <a:ea typeface="Microsoft YaHei"/>
              </a:rPr>
              <a:t>原野咖啡 / 客户竞标</a:t>
            </a:r>
          </a:p>
        </p:txBody>
      </p:sp>
      <p:sp>
        <p:nvSpPr>
          <p:cNvPr id="100013" name="TextBox 2"/>
          <p:cNvSpPr txBox="1"/>
          <p:nvPr/>
        </p:nvSpPr>
        <p:spPr>
          <a:xfrm xmlns:a="http://schemas.openxmlformats.org/drawingml/2006/main">
            <a:off x="540000" y="720000"/>
            <a:ext cx="10800000" cy="576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/>
          <a:lstStyle xmlns:a="http://schemas.openxmlformats.org/drawingml/2006/main"/>
          <a:p xmlns:a="http://schemas.openxmlformats.org/drawingml/2006/main">
            <a:r>
              <a:rPr lang="en-US" sz="3200">
                <a:solidFill>
                  <a:srgbClr val="0A0A0C"/>
                </a:solidFill>
                <a:latin typeface="Microsoft YaHei"/>
                <a:ea typeface="Microsoft YaHei"/>
              </a:rPr>
              <a:t>先把试点边界说清</a:t>
            </a:r>
          </a:p>
        </p:txBody>
      </p:sp>
      <p:sp>
        <p:nvSpPr>
          <p:cNvPr id="100014" name="TextBox 3"/>
          <p:cNvSpPr txBox="1"/>
          <p:nvPr/>
        </p:nvSpPr>
        <p:spPr>
          <a:xfrm xmlns:a="http://schemas.openxmlformats.org/drawingml/2006/main">
            <a:off x="540000" y="1584000"/>
            <a:ext cx="7452000" cy="540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/>
          <a:lstStyle xmlns:a="http://schemas.openxmlformats.org/drawingml/2006/main"/>
          <a:p xmlns:a="http://schemas.openxmlformats.org/drawingml/2006/main">
            <a:r>
              <a:rPr lang="en-US" sz="1600">
                <a:solidFill>
                  <a:srgbClr val="0A0A0C"/>
                </a:solidFill>
                <a:latin typeface="Microsoft YaHei"/>
                <a:ea typeface="Microsoft YaHei"/>
              </a:rPr>
              <a:t>20家现有门店中选择6家试点，分布3座城市；门店与样本由客户确认。</a:t>
            </a:r>
          </a:p>
        </p:txBody>
      </p:sp>
      <p:sp>
        <p:nvSpPr>
          <p:cNvPr id="100015" name="TextBox 4"/>
          <p:cNvSpPr txBox="1"/>
          <p:nvPr/>
        </p:nvSpPr>
        <p:spPr>
          <a:xfrm xmlns:a="http://schemas.openxmlformats.org/drawingml/2006/main">
            <a:off x="540000" y="2178000"/>
            <a:ext cx="7452000" cy="540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/>
          <a:lstStyle xmlns:a="http://schemas.openxmlformats.org/drawingml/2006/main"/>
          <a:p xmlns:a="http://schemas.openxmlformats.org/drawingml/2006/main">
            <a:r>
              <a:rPr lang="en-US" sz="1600">
                <a:solidFill>
                  <a:srgbClr val="0A0A0C"/>
                </a:solidFill>
                <a:latin typeface="Microsoft YaHei"/>
                <a:ea typeface="Microsoft YaHei"/>
              </a:rPr>
              <a:t>8周内验证统一新品视觉与门店内容的执行可行性，不以销量或曝光作为验收承诺。</a:t>
            </a:r>
          </a:p>
        </p:txBody>
      </p:sp>
      <p:sp>
        <p:nvSpPr>
          <p:cNvPr id="100016" name="TextBox 5"/>
          <p:cNvSpPr txBox="1"/>
          <p:nvPr/>
        </p:nvSpPr>
        <p:spPr>
          <a:xfrm xmlns:a="http://schemas.openxmlformats.org/drawingml/2006/main">
            <a:off x="540000" y="2772000"/>
            <a:ext cx="7452000" cy="540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/>
          <a:lstStyle xmlns:a="http://schemas.openxmlformats.org/drawingml/2006/main"/>
          <a:p xmlns:a="http://schemas.openxmlformats.org/drawingml/2006/main">
            <a:r>
              <a:rPr lang="en-US" sz="1600">
                <a:solidFill>
                  <a:srgbClr val="0A0A0C"/>
                </a:solidFill>
                <a:latin typeface="Microsoft YaHei"/>
                <a:ea typeface="Microsoft YaHei"/>
              </a:rPr>
              <a:t>受众为品牌负责人、采购、门店运营。</a:t>
            </a:r>
          </a:p>
        </p:txBody>
      </p:sp>
      <p:sp>
        <p:nvSpPr>
          <p:cNvPr id="100017" name="TextBox 6"/>
          <p:cNvSpPr txBox="1"/>
          <p:nvPr/>
        </p:nvSpPr>
        <p:spPr>
          <a:xfrm xmlns:a="http://schemas.openxmlformats.org/drawingml/2006/main">
            <a:off x="8640000" y="1584000"/>
            <a:ext cx="2880000" cy="64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31218"/>
          </a:solidFill>
        </p:spPr>
        <p:txBody>
          <a:bodyPr xmlns:a="http://schemas.openxmlformats.org/drawingml/2006/main" lIns="0" tIns="0" rIns="0" bIns="0"/>
          <a:lstStyle xmlns:a="http://schemas.openxmlformats.org/drawingml/2006/main"/>
          <a:p xmlns:a="http://schemas.openxmlformats.org/drawingml/2006/main">
            <a:r>
              <a:rPr lang="en-US" sz="2600">
                <a:solidFill>
                  <a:srgbClr val="FFFFFF"/>
                </a:solidFill>
                <a:latin typeface="Microsoft YaHei"/>
                <a:ea typeface="Microsoft YaHei"/>
              </a:rPr>
              <a:t>20家</a:t>
            </a:r>
          </a:p>
        </p:txBody>
      </p:sp>
      <p:sp>
        <p:nvSpPr>
          <p:cNvPr id="100018" name="TextBox 7"/>
          <p:cNvSpPr txBox="1"/>
          <p:nvPr/>
        </p:nvSpPr>
        <p:spPr>
          <a:xfrm xmlns:a="http://schemas.openxmlformats.org/drawingml/2006/main">
            <a:off x="8640000" y="2358000"/>
            <a:ext cx="2880000" cy="64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55B63"/>
          </a:solidFill>
        </p:spPr>
        <p:txBody>
          <a:bodyPr xmlns:a="http://schemas.openxmlformats.org/drawingml/2006/main" lIns="0" tIns="0" rIns="0" bIns="0"/>
          <a:lstStyle xmlns:a="http://schemas.openxmlformats.org/drawingml/2006/main"/>
          <a:p xmlns:a="http://schemas.openxmlformats.org/drawingml/2006/main">
            <a:r>
              <a:rPr lang="en-US" sz="2600">
                <a:solidFill>
                  <a:srgbClr val="FFFFFF"/>
                </a:solidFill>
                <a:latin typeface="Microsoft YaHei"/>
                <a:ea typeface="Microsoft YaHei"/>
              </a:rPr>
              <a:t>→</a:t>
            </a:r>
          </a:p>
        </p:txBody>
      </p:sp>
      <p:sp>
        <p:nvSpPr>
          <p:cNvPr id="100019" name="TextBox 8"/>
          <p:cNvSpPr txBox="1"/>
          <p:nvPr/>
        </p:nvSpPr>
        <p:spPr>
          <a:xfrm xmlns:a="http://schemas.openxmlformats.org/drawingml/2006/main">
            <a:off x="8640000" y="3132000"/>
            <a:ext cx="2880000" cy="64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55B63"/>
          </a:solidFill>
        </p:spPr>
        <p:txBody>
          <a:bodyPr xmlns:a="http://schemas.openxmlformats.org/drawingml/2006/main" lIns="0" tIns="0" rIns="0" bIns="0"/>
          <a:lstStyle xmlns:a="http://schemas.openxmlformats.org/drawingml/2006/main"/>
          <a:p xmlns:a="http://schemas.openxmlformats.org/drawingml/2006/main">
            <a:r>
              <a:rPr lang="en-US" sz="2600">
                <a:solidFill>
                  <a:srgbClr val="FFFFFF"/>
                </a:solidFill>
                <a:latin typeface="Microsoft YaHei"/>
                <a:ea typeface="Microsoft YaHei"/>
              </a:rPr>
              <a:t>6家</a:t>
            </a:r>
          </a:p>
        </p:txBody>
      </p:sp>
      <p:sp>
        <p:nvSpPr>
          <p:cNvPr id="100020" name="TextBox 9"/>
          <p:cNvSpPr txBox="1"/>
          <p:nvPr/>
        </p:nvSpPr>
        <p:spPr>
          <a:xfrm xmlns:a="http://schemas.openxmlformats.org/drawingml/2006/main">
            <a:off x="8640000" y="3906000"/>
            <a:ext cx="2880000" cy="64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55B63"/>
          </a:solidFill>
        </p:spPr>
        <p:txBody>
          <a:bodyPr xmlns:a="http://schemas.openxmlformats.org/drawingml/2006/main" lIns="0" tIns="0" rIns="0" bIns="0"/>
          <a:lstStyle xmlns:a="http://schemas.openxmlformats.org/drawingml/2006/main"/>
          <a:p xmlns:a="http://schemas.openxmlformats.org/drawingml/2006/main">
            <a:r>
              <a:rPr lang="en-US" sz="2600">
                <a:solidFill>
                  <a:srgbClr val="FFFFFF"/>
                </a:solidFill>
                <a:latin typeface="Microsoft YaHei"/>
                <a:ea typeface="Microsoft YaHei"/>
              </a:rPr>
              <a:t>8周</a:t>
            </a:r>
          </a:p>
        </p:txBody>
      </p:sp>
      <p:sp>
        <p:nvSpPr>
          <p:cNvPr id="100021" name="TextBox 10"/>
          <p:cNvSpPr txBox="1"/>
          <p:nvPr/>
        </p:nvSpPr>
        <p:spPr>
          <a:xfrm xmlns:a="http://schemas.openxmlformats.org/drawingml/2006/main">
            <a:off x="540000" y="6372000"/>
            <a:ext cx="9000000" cy="252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/>
          <a:lstStyle xmlns:a="http://schemas.openxmlformats.org/drawingml/2006/main"/>
          <a:p xmlns:a="http://schemas.openxmlformats.org/drawingml/2006/main">
            <a:r>
              <a:rPr lang="en-US" sz="1100">
                <a:solidFill>
                  <a:srgbClr val="555B63"/>
                </a:solidFill>
                <a:latin typeface="Microsoft YaHei"/>
                <a:ea typeface="Microsoft YaHei"/>
              </a:rPr>
              <a:t>虚构客户与预算 · 非真实业绩</a:t>
            </a:r>
          </a:p>
        </p:txBody>
      </p:sp>
      <p:sp>
        <p:nvSpPr>
          <p:cNvPr id="100022" name="TextBox 11"/>
          <p:cNvSpPr txBox="1"/>
          <p:nvPr/>
        </p:nvSpPr>
        <p:spPr>
          <a:xfrm xmlns:a="http://schemas.openxmlformats.org/drawingml/2006/main">
            <a:off x="10800000" y="6372000"/>
            <a:ext cx="720000" cy="252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/>
          <a:lstStyle xmlns:a="http://schemas.openxmlformats.org/drawingml/2006/main"/>
          <a:p xmlns:a="http://schemas.openxmlformats.org/drawingml/2006/main">
            <a:r>
              <a:rPr lang="en-US" sz="1100">
                <a:solidFill>
                  <a:srgbClr val="0A0A0C"/>
                </a:solidFill>
                <a:latin typeface="Microsoft YaHei"/>
                <a:ea typeface="Microsoft YaHei"/>
              </a:rPr>
              <a:t>2 / 6</a:t>
            </a:r>
          </a:p>
        </p:txBody>
      </p:sp>
    </p:spTree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/>
      <p:sp>
        <p:nvSpPr>
          <p:cNvPr id="100023" name="TextBox 1"/>
          <p:cNvSpPr txBox="1"/>
          <p:nvPr/>
        </p:nvSpPr>
        <p:spPr>
          <a:xfrm xmlns:a="http://schemas.openxmlformats.org/drawingml/2006/main">
            <a:off x="540000" y="288000"/>
            <a:ext cx="7920000" cy="288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/>
          <a:lstStyle xmlns:a="http://schemas.openxmlformats.org/drawingml/2006/main"/>
          <a:p xmlns:a="http://schemas.openxmlformats.org/drawingml/2006/main">
            <a:r>
              <a:rPr lang="en-US" sz="1300">
                <a:solidFill>
                  <a:srgbClr val="555B63"/>
                </a:solidFill>
                <a:latin typeface="Microsoft YaHei"/>
                <a:ea typeface="Microsoft YaHei"/>
              </a:rPr>
              <a:t>原野咖啡 / 客户竞标</a:t>
            </a:r>
          </a:p>
        </p:txBody>
      </p:sp>
      <p:sp>
        <p:nvSpPr>
          <p:cNvPr id="100024" name="TextBox 2"/>
          <p:cNvSpPr txBox="1"/>
          <p:nvPr/>
        </p:nvSpPr>
        <p:spPr>
          <a:xfrm xmlns:a="http://schemas.openxmlformats.org/drawingml/2006/main">
            <a:off x="540000" y="720000"/>
            <a:ext cx="10800000" cy="576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/>
          <a:lstStyle xmlns:a="http://schemas.openxmlformats.org/drawingml/2006/main"/>
          <a:p xmlns:a="http://schemas.openxmlformats.org/drawingml/2006/main">
            <a:r>
              <a:rPr lang="en-US" sz="3200">
                <a:solidFill>
                  <a:srgbClr val="0A0A0C"/>
                </a:solidFill>
                <a:latin typeface="Microsoft YaHei"/>
                <a:ea typeface="Microsoft YaHei"/>
              </a:rPr>
              <a:t>一条主线，连接三个触点</a:t>
            </a:r>
          </a:p>
        </p:txBody>
      </p:sp>
      <p:sp>
        <p:nvSpPr>
          <p:cNvPr id="100025" name="TextBox 3"/>
          <p:cNvSpPr txBox="1"/>
          <p:nvPr/>
        </p:nvSpPr>
        <p:spPr>
          <a:xfrm xmlns:a="http://schemas.openxmlformats.org/drawingml/2006/main">
            <a:off x="540000" y="1584000"/>
            <a:ext cx="7452000" cy="540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/>
          <a:lstStyle xmlns:a="http://schemas.openxmlformats.org/drawingml/2006/main"/>
          <a:p xmlns:a="http://schemas.openxmlformats.org/drawingml/2006/main">
            <a:r>
              <a:rPr lang="en-US" sz="1600">
                <a:solidFill>
                  <a:srgbClr val="0A0A0C"/>
                </a:solidFill>
                <a:latin typeface="Microsoft YaHei"/>
                <a:ea typeface="Microsoft YaHei"/>
              </a:rPr>
              <a:t>主线“这一杯，留给夏天”。</a:t>
            </a:r>
          </a:p>
        </p:txBody>
      </p:sp>
      <p:sp>
        <p:nvSpPr>
          <p:cNvPr id="100026" name="TextBox 4"/>
          <p:cNvSpPr txBox="1"/>
          <p:nvPr/>
        </p:nvSpPr>
        <p:spPr>
          <a:xfrm xmlns:a="http://schemas.openxmlformats.org/drawingml/2006/main">
            <a:off x="540000" y="2178000"/>
            <a:ext cx="7452000" cy="540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/>
          <a:lstStyle xmlns:a="http://schemas.openxmlformats.org/drawingml/2006/main"/>
          <a:p xmlns:a="http://schemas.openxmlformats.org/drawingml/2006/main">
            <a:r>
              <a:rPr lang="en-US" sz="1600">
                <a:solidFill>
                  <a:srgbClr val="0A0A0C"/>
                </a:solidFill>
                <a:latin typeface="Microsoft YaHei"/>
                <a:ea typeface="Microsoft YaHei"/>
              </a:rPr>
              <a:t>线上交付6条短视频、12张社交海报；门店交付6家试点店各一套可打印物料；复盘交付1份试点报告。</a:t>
            </a:r>
          </a:p>
        </p:txBody>
      </p:sp>
      <p:sp>
        <p:nvSpPr>
          <p:cNvPr id="100027" name="TextBox 5"/>
          <p:cNvSpPr txBox="1"/>
          <p:nvPr/>
        </p:nvSpPr>
        <p:spPr>
          <a:xfrm xmlns:a="http://schemas.openxmlformats.org/drawingml/2006/main">
            <a:off x="540000" y="2772000"/>
            <a:ext cx="7452000" cy="540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/>
          <a:lstStyle xmlns:a="http://schemas.openxmlformats.org/drawingml/2006/main"/>
          <a:p xmlns:a="http://schemas.openxmlformats.org/drawingml/2006/main">
            <a:r>
              <a:rPr lang="en-US" sz="1600">
                <a:solidFill>
                  <a:srgbClr val="0A0A0C"/>
                </a:solidFill>
                <a:latin typeface="Microsoft YaHei"/>
                <a:ea typeface="Microsoft YaHei"/>
              </a:rPr>
              <a:t>统一视觉→线上兴趣→到店体验→反馈优化。</a:t>
            </a:r>
          </a:p>
        </p:txBody>
      </p:sp>
      <p:sp>
        <p:nvSpPr>
          <p:cNvPr id="100028" name="TextBox 6"/>
          <p:cNvSpPr txBox="1"/>
          <p:nvPr/>
        </p:nvSpPr>
        <p:spPr>
          <a:xfrm xmlns:a="http://schemas.openxmlformats.org/drawingml/2006/main">
            <a:off x="540000" y="3366000"/>
            <a:ext cx="7452000" cy="540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/>
          <a:lstStyle xmlns:a="http://schemas.openxmlformats.org/drawingml/2006/main"/>
          <a:p xmlns:a="http://schemas.openxmlformats.org/drawingml/2006/main">
            <a:r>
              <a:rPr lang="en-US" sz="1600">
                <a:solidFill>
                  <a:srgbClr val="0A0A0C"/>
                </a:solidFill>
                <a:latin typeface="Microsoft YaHei"/>
                <a:ea typeface="Microsoft YaHei"/>
              </a:rPr>
              <a:t>客户提供商标、产品实拍和合规确认；不使用未授权人像与素材。</a:t>
            </a:r>
          </a:p>
        </p:txBody>
      </p:sp>
      <p:sp>
        <p:nvSpPr>
          <p:cNvPr id="100029" name="TextBox 7"/>
          <p:cNvSpPr txBox="1"/>
          <p:nvPr/>
        </p:nvSpPr>
        <p:spPr>
          <a:xfrm xmlns:a="http://schemas.openxmlformats.org/drawingml/2006/main">
            <a:off x="8640000" y="1584000"/>
            <a:ext cx="2880000" cy="64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31218"/>
          </a:solidFill>
        </p:spPr>
        <p:txBody>
          <a:bodyPr xmlns:a="http://schemas.openxmlformats.org/drawingml/2006/main" lIns="0" tIns="0" rIns="0" bIns="0"/>
          <a:lstStyle xmlns:a="http://schemas.openxmlformats.org/drawingml/2006/main"/>
          <a:p xmlns:a="http://schemas.openxmlformats.org/drawingml/2006/main">
            <a:r>
              <a:rPr lang="en-US" sz="2600">
                <a:solidFill>
                  <a:srgbClr val="FFFFFF"/>
                </a:solidFill>
                <a:latin typeface="Microsoft YaHei"/>
                <a:ea typeface="Microsoft YaHei"/>
              </a:rPr>
              <a:t>线上</a:t>
            </a:r>
          </a:p>
        </p:txBody>
      </p:sp>
      <p:sp>
        <p:nvSpPr>
          <p:cNvPr id="100030" name="TextBox 8"/>
          <p:cNvSpPr txBox="1"/>
          <p:nvPr/>
        </p:nvSpPr>
        <p:spPr>
          <a:xfrm xmlns:a="http://schemas.openxmlformats.org/drawingml/2006/main">
            <a:off x="8640000" y="2358000"/>
            <a:ext cx="2880000" cy="64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55B63"/>
          </a:solidFill>
        </p:spPr>
        <p:txBody>
          <a:bodyPr xmlns:a="http://schemas.openxmlformats.org/drawingml/2006/main" lIns="0" tIns="0" rIns="0" bIns="0"/>
          <a:lstStyle xmlns:a="http://schemas.openxmlformats.org/drawingml/2006/main"/>
          <a:p xmlns:a="http://schemas.openxmlformats.org/drawingml/2006/main">
            <a:r>
              <a:rPr lang="en-US" sz="2600">
                <a:solidFill>
                  <a:srgbClr val="FFFFFF"/>
                </a:solidFill>
                <a:latin typeface="Microsoft YaHei"/>
                <a:ea typeface="Microsoft YaHei"/>
              </a:rPr>
              <a:t>→ 门店</a:t>
            </a:r>
          </a:p>
        </p:txBody>
      </p:sp>
      <p:sp>
        <p:nvSpPr>
          <p:cNvPr id="100031" name="TextBox 9"/>
          <p:cNvSpPr txBox="1"/>
          <p:nvPr/>
        </p:nvSpPr>
        <p:spPr>
          <a:xfrm xmlns:a="http://schemas.openxmlformats.org/drawingml/2006/main">
            <a:off x="8640000" y="3132000"/>
            <a:ext cx="2880000" cy="64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55B63"/>
          </a:solidFill>
        </p:spPr>
        <p:txBody>
          <a:bodyPr xmlns:a="http://schemas.openxmlformats.org/drawingml/2006/main" lIns="0" tIns="0" rIns="0" bIns="0"/>
          <a:lstStyle xmlns:a="http://schemas.openxmlformats.org/drawingml/2006/main"/>
          <a:p xmlns:a="http://schemas.openxmlformats.org/drawingml/2006/main">
            <a:r>
              <a:rPr lang="en-US" sz="2600">
                <a:solidFill>
                  <a:srgbClr val="FFFFFF"/>
                </a:solidFill>
                <a:latin typeface="Microsoft YaHei"/>
                <a:ea typeface="Microsoft YaHei"/>
              </a:rPr>
              <a:t>→ 复盘</a:t>
            </a:r>
          </a:p>
        </p:txBody>
      </p:sp>
      <p:sp>
        <p:nvSpPr>
          <p:cNvPr id="100032" name="TextBox 10"/>
          <p:cNvSpPr txBox="1"/>
          <p:nvPr/>
        </p:nvSpPr>
        <p:spPr>
          <a:xfrm xmlns:a="http://schemas.openxmlformats.org/drawingml/2006/main">
            <a:off x="8640000" y="3906000"/>
            <a:ext cx="2880000" cy="64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55B63"/>
          </a:solidFill>
        </p:spPr>
        <p:txBody>
          <a:bodyPr xmlns:a="http://schemas.openxmlformats.org/drawingml/2006/main" lIns="0" tIns="0" rIns="0" bIns="0"/>
          <a:lstStyle xmlns:a="http://schemas.openxmlformats.org/drawingml/2006/main"/>
          <a:p xmlns:a="http://schemas.openxmlformats.org/drawingml/2006/main">
            <a:r>
              <a:rPr lang="en-US" sz="2600">
                <a:solidFill>
                  <a:srgbClr val="FFFFFF"/>
                </a:solidFill>
                <a:latin typeface="Microsoft YaHei"/>
                <a:ea typeface="Microsoft YaHei"/>
              </a:rPr>
              <a:t>6 / 12 / 6 / 1</a:t>
            </a:r>
          </a:p>
        </p:txBody>
      </p:sp>
      <p:sp>
        <p:nvSpPr>
          <p:cNvPr id="100033" name="TextBox 11"/>
          <p:cNvSpPr txBox="1"/>
          <p:nvPr/>
        </p:nvSpPr>
        <p:spPr>
          <a:xfrm xmlns:a="http://schemas.openxmlformats.org/drawingml/2006/main">
            <a:off x="540000" y="6372000"/>
            <a:ext cx="9000000" cy="252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/>
          <a:lstStyle xmlns:a="http://schemas.openxmlformats.org/drawingml/2006/main"/>
          <a:p xmlns:a="http://schemas.openxmlformats.org/drawingml/2006/main">
            <a:r>
              <a:rPr lang="en-US" sz="1100">
                <a:solidFill>
                  <a:srgbClr val="555B63"/>
                </a:solidFill>
                <a:latin typeface="Microsoft YaHei"/>
                <a:ea typeface="Microsoft YaHei"/>
              </a:rPr>
              <a:t>虚构客户与预算 · 非真实业绩</a:t>
            </a:r>
          </a:p>
        </p:txBody>
      </p:sp>
      <p:sp>
        <p:nvSpPr>
          <p:cNvPr id="100034" name="TextBox 12"/>
          <p:cNvSpPr txBox="1"/>
          <p:nvPr/>
        </p:nvSpPr>
        <p:spPr>
          <a:xfrm xmlns:a="http://schemas.openxmlformats.org/drawingml/2006/main">
            <a:off x="10800000" y="6372000"/>
            <a:ext cx="720000" cy="252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/>
          <a:lstStyle xmlns:a="http://schemas.openxmlformats.org/drawingml/2006/main"/>
          <a:p xmlns:a="http://schemas.openxmlformats.org/drawingml/2006/main">
            <a:r>
              <a:rPr lang="en-US" sz="1100">
                <a:solidFill>
                  <a:srgbClr val="0A0A0C"/>
                </a:solidFill>
                <a:latin typeface="Microsoft YaHei"/>
                <a:ea typeface="Microsoft YaHei"/>
              </a:rPr>
              <a:t>3 / 6</a:t>
            </a:r>
          </a:p>
        </p:txBody>
      </p:sp>
    </p:spTree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/>
      <p:sp>
        <p:nvSpPr>
          <p:cNvPr id="100035" name="TextBox 1"/>
          <p:cNvSpPr txBox="1"/>
          <p:nvPr/>
        </p:nvSpPr>
        <p:spPr>
          <a:xfrm xmlns:a="http://schemas.openxmlformats.org/drawingml/2006/main">
            <a:off x="540000" y="288000"/>
            <a:ext cx="7920000" cy="288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/>
          <a:lstStyle xmlns:a="http://schemas.openxmlformats.org/drawingml/2006/main"/>
          <a:p xmlns:a="http://schemas.openxmlformats.org/drawingml/2006/main">
            <a:r>
              <a:rPr lang="en-US" sz="1300">
                <a:solidFill>
                  <a:srgbClr val="555B63"/>
                </a:solidFill>
                <a:latin typeface="Microsoft YaHei"/>
                <a:ea typeface="Microsoft YaHei"/>
              </a:rPr>
              <a:t>原野咖啡 / 客户竞标</a:t>
            </a:r>
          </a:p>
        </p:txBody>
      </p:sp>
      <p:sp>
        <p:nvSpPr>
          <p:cNvPr id="100036" name="TextBox 2"/>
          <p:cNvSpPr txBox="1"/>
          <p:nvPr/>
        </p:nvSpPr>
        <p:spPr>
          <a:xfrm xmlns:a="http://schemas.openxmlformats.org/drawingml/2006/main">
            <a:off x="540000" y="720000"/>
            <a:ext cx="10800000" cy="576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/>
          <a:lstStyle xmlns:a="http://schemas.openxmlformats.org/drawingml/2006/main"/>
          <a:p xmlns:a="http://schemas.openxmlformats.org/drawingml/2006/main">
            <a:r>
              <a:rPr lang="en-US" sz="3200">
                <a:solidFill>
                  <a:srgbClr val="0A0A0C"/>
                </a:solidFill>
                <a:latin typeface="Microsoft YaHei"/>
                <a:ea typeface="Microsoft YaHei"/>
              </a:rPr>
              <a:t>8周，四次书面验收</a:t>
            </a:r>
          </a:p>
        </p:txBody>
      </p:sp>
      <p:sp>
        <p:nvSpPr>
          <p:cNvPr id="100037" name="TextBox 3"/>
          <p:cNvSpPr txBox="1"/>
          <p:nvPr/>
        </p:nvSpPr>
        <p:spPr>
          <a:xfrm xmlns:a="http://schemas.openxmlformats.org/drawingml/2006/main">
            <a:off x="540000" y="1584000"/>
            <a:ext cx="7452000" cy="540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/>
          <a:lstStyle xmlns:a="http://schemas.openxmlformats.org/drawingml/2006/main"/>
          <a:p xmlns:a="http://schemas.openxmlformats.org/drawingml/2006/main">
            <a:r>
              <a:rPr lang="en-US" sz="1600">
                <a:solidFill>
                  <a:srgbClr val="0A0A0C"/>
                </a:solidFill>
                <a:latin typeface="Microsoft YaHei"/>
                <a:ea typeface="Microsoft YaHei"/>
              </a:rPr>
              <a:t>第1–2周：需求、素材清单与创意定稿，书面确认后制作。</a:t>
            </a:r>
          </a:p>
        </p:txBody>
      </p:sp>
      <p:sp>
        <p:nvSpPr>
          <p:cNvPr id="100038" name="TextBox 4"/>
          <p:cNvSpPr txBox="1"/>
          <p:nvPr/>
        </p:nvSpPr>
        <p:spPr>
          <a:xfrm xmlns:a="http://schemas.openxmlformats.org/drawingml/2006/main">
            <a:off x="540000" y="2178000"/>
            <a:ext cx="7452000" cy="540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/>
          <a:lstStyle xmlns:a="http://schemas.openxmlformats.org/drawingml/2006/main"/>
          <a:p xmlns:a="http://schemas.openxmlformats.org/drawingml/2006/main">
            <a:r>
              <a:rPr lang="en-US" sz="1600">
                <a:solidFill>
                  <a:srgbClr val="0A0A0C"/>
                </a:solidFill>
                <a:latin typeface="Microsoft YaHei"/>
                <a:ea typeface="Microsoft YaHei"/>
              </a:rPr>
              <a:t>第3–4周：制作校对，第4周交付6视频与12海报。</a:t>
            </a:r>
          </a:p>
        </p:txBody>
      </p:sp>
      <p:sp>
        <p:nvSpPr>
          <p:cNvPr id="100039" name="TextBox 5"/>
          <p:cNvSpPr txBox="1"/>
          <p:nvPr/>
        </p:nvSpPr>
        <p:spPr>
          <a:xfrm xmlns:a="http://schemas.openxmlformats.org/drawingml/2006/main">
            <a:off x="540000" y="2772000"/>
            <a:ext cx="7452000" cy="540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/>
          <a:lstStyle xmlns:a="http://schemas.openxmlformats.org/drawingml/2006/main"/>
          <a:p xmlns:a="http://schemas.openxmlformats.org/drawingml/2006/main">
            <a:r>
              <a:rPr lang="en-US" sz="1600">
                <a:solidFill>
                  <a:srgbClr val="0A0A0C"/>
                </a:solidFill>
                <a:latin typeface="Microsoft YaHei"/>
                <a:ea typeface="Microsoft YaHei"/>
              </a:rPr>
              <a:t>第5–6周：6家门店物料落地上线，客户协调门店执行。</a:t>
            </a:r>
          </a:p>
        </p:txBody>
      </p:sp>
      <p:sp>
        <p:nvSpPr>
          <p:cNvPr id="100040" name="TextBox 6"/>
          <p:cNvSpPr txBox="1"/>
          <p:nvPr/>
        </p:nvSpPr>
        <p:spPr>
          <a:xfrm xmlns:a="http://schemas.openxmlformats.org/drawingml/2006/main">
            <a:off x="540000" y="3366000"/>
            <a:ext cx="7452000" cy="540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/>
          <a:lstStyle xmlns:a="http://schemas.openxmlformats.org/drawingml/2006/main"/>
          <a:p xmlns:a="http://schemas.openxmlformats.org/drawingml/2006/main">
            <a:r>
              <a:rPr lang="en-US" sz="1600">
                <a:solidFill>
                  <a:srgbClr val="0A0A0C"/>
                </a:solidFill>
                <a:latin typeface="Microsoft YaHei"/>
                <a:ea typeface="Microsoft YaHei"/>
              </a:rPr>
              <a:t>第7–8周：数据整理，第8周交付1份试点报告。</a:t>
            </a:r>
          </a:p>
        </p:txBody>
      </p:sp>
      <p:sp>
        <p:nvSpPr>
          <p:cNvPr id="100041" name="TextBox 7"/>
          <p:cNvSpPr txBox="1"/>
          <p:nvPr/>
        </p:nvSpPr>
        <p:spPr>
          <a:xfrm xmlns:a="http://schemas.openxmlformats.org/drawingml/2006/main">
            <a:off x="540000" y="3960000"/>
            <a:ext cx="7452000" cy="540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/>
          <a:lstStyle xmlns:a="http://schemas.openxmlformats.org/drawingml/2006/main"/>
          <a:p xmlns:a="http://schemas.openxmlformats.org/drawingml/2006/main">
            <a:r>
              <a:rPr lang="en-US" sz="1600">
                <a:solidFill>
                  <a:srgbClr val="0A0A0C"/>
                </a:solidFill>
                <a:latin typeface="Microsoft YaHei"/>
                <a:ea typeface="Microsoft YaHei"/>
              </a:rPr>
              <a:t>每个节点含2轮修改；客户反馈延迟时双方重排工期。</a:t>
            </a:r>
          </a:p>
        </p:txBody>
      </p:sp>
      <p:sp>
        <p:nvSpPr>
          <p:cNvPr id="100042" name="TextBox 8"/>
          <p:cNvSpPr txBox="1"/>
          <p:nvPr/>
        </p:nvSpPr>
        <p:spPr>
          <a:xfrm xmlns:a="http://schemas.openxmlformats.org/drawingml/2006/main">
            <a:off x="8640000" y="1584000"/>
            <a:ext cx="2880000" cy="64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31218"/>
          </a:solidFill>
        </p:spPr>
        <p:txBody>
          <a:bodyPr xmlns:a="http://schemas.openxmlformats.org/drawingml/2006/main" lIns="0" tIns="0" rIns="0" bIns="0"/>
          <a:lstStyle xmlns:a="http://schemas.openxmlformats.org/drawingml/2006/main"/>
          <a:p xmlns:a="http://schemas.openxmlformats.org/drawingml/2006/main">
            <a:r>
              <a:rPr lang="en-US" sz="2600">
                <a:solidFill>
                  <a:srgbClr val="FFFFFF"/>
                </a:solidFill>
                <a:latin typeface="Microsoft YaHei"/>
                <a:ea typeface="Microsoft YaHei"/>
              </a:rPr>
              <a:t>1–2周</a:t>
            </a:r>
          </a:p>
        </p:txBody>
      </p:sp>
      <p:sp>
        <p:nvSpPr>
          <p:cNvPr id="100043" name="TextBox 9"/>
          <p:cNvSpPr txBox="1"/>
          <p:nvPr/>
        </p:nvSpPr>
        <p:spPr>
          <a:xfrm xmlns:a="http://schemas.openxmlformats.org/drawingml/2006/main">
            <a:off x="8640000" y="2358000"/>
            <a:ext cx="2880000" cy="64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55B63"/>
          </a:solidFill>
        </p:spPr>
        <p:txBody>
          <a:bodyPr xmlns:a="http://schemas.openxmlformats.org/drawingml/2006/main" lIns="0" tIns="0" rIns="0" bIns="0"/>
          <a:lstStyle xmlns:a="http://schemas.openxmlformats.org/drawingml/2006/main"/>
          <a:p xmlns:a="http://schemas.openxmlformats.org/drawingml/2006/main">
            <a:r>
              <a:rPr lang="en-US" sz="2600">
                <a:solidFill>
                  <a:srgbClr val="FFFFFF"/>
                </a:solidFill>
                <a:latin typeface="Microsoft YaHei"/>
                <a:ea typeface="Microsoft YaHei"/>
              </a:rPr>
              <a:t>3–4周</a:t>
            </a:r>
          </a:p>
        </p:txBody>
      </p:sp>
      <p:sp>
        <p:nvSpPr>
          <p:cNvPr id="100044" name="TextBox 10"/>
          <p:cNvSpPr txBox="1"/>
          <p:nvPr/>
        </p:nvSpPr>
        <p:spPr>
          <a:xfrm xmlns:a="http://schemas.openxmlformats.org/drawingml/2006/main">
            <a:off x="8640000" y="3132000"/>
            <a:ext cx="2880000" cy="64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55B63"/>
          </a:solidFill>
        </p:spPr>
        <p:txBody>
          <a:bodyPr xmlns:a="http://schemas.openxmlformats.org/drawingml/2006/main" lIns="0" tIns="0" rIns="0" bIns="0"/>
          <a:lstStyle xmlns:a="http://schemas.openxmlformats.org/drawingml/2006/main"/>
          <a:p xmlns:a="http://schemas.openxmlformats.org/drawingml/2006/main">
            <a:r>
              <a:rPr lang="en-US" sz="2600">
                <a:solidFill>
                  <a:srgbClr val="FFFFFF"/>
                </a:solidFill>
                <a:latin typeface="Microsoft YaHei"/>
                <a:ea typeface="Microsoft YaHei"/>
              </a:rPr>
              <a:t>5–6周</a:t>
            </a:r>
          </a:p>
        </p:txBody>
      </p:sp>
      <p:sp>
        <p:nvSpPr>
          <p:cNvPr id="100045" name="TextBox 11"/>
          <p:cNvSpPr txBox="1"/>
          <p:nvPr/>
        </p:nvSpPr>
        <p:spPr>
          <a:xfrm xmlns:a="http://schemas.openxmlformats.org/drawingml/2006/main">
            <a:off x="8640000" y="3906000"/>
            <a:ext cx="2880000" cy="64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55B63"/>
          </a:solidFill>
        </p:spPr>
        <p:txBody>
          <a:bodyPr xmlns:a="http://schemas.openxmlformats.org/drawingml/2006/main" lIns="0" tIns="0" rIns="0" bIns="0"/>
          <a:lstStyle xmlns:a="http://schemas.openxmlformats.org/drawingml/2006/main"/>
          <a:p xmlns:a="http://schemas.openxmlformats.org/drawingml/2006/main">
            <a:r>
              <a:rPr lang="en-US" sz="2600">
                <a:solidFill>
                  <a:srgbClr val="FFFFFF"/>
                </a:solidFill>
                <a:latin typeface="Microsoft YaHei"/>
                <a:ea typeface="Microsoft YaHei"/>
              </a:rPr>
              <a:t>7–8周</a:t>
            </a:r>
          </a:p>
        </p:txBody>
      </p:sp>
      <p:sp>
        <p:nvSpPr>
          <p:cNvPr id="100046" name="TextBox 12"/>
          <p:cNvSpPr txBox="1"/>
          <p:nvPr/>
        </p:nvSpPr>
        <p:spPr>
          <a:xfrm xmlns:a="http://schemas.openxmlformats.org/drawingml/2006/main">
            <a:off x="540000" y="6372000"/>
            <a:ext cx="9000000" cy="252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/>
          <a:lstStyle xmlns:a="http://schemas.openxmlformats.org/drawingml/2006/main"/>
          <a:p xmlns:a="http://schemas.openxmlformats.org/drawingml/2006/main">
            <a:r>
              <a:rPr lang="en-US" sz="1100">
                <a:solidFill>
                  <a:srgbClr val="555B63"/>
                </a:solidFill>
                <a:latin typeface="Microsoft YaHei"/>
                <a:ea typeface="Microsoft YaHei"/>
              </a:rPr>
              <a:t>虚构客户与预算 · 非真实业绩</a:t>
            </a:r>
          </a:p>
        </p:txBody>
      </p:sp>
      <p:sp>
        <p:nvSpPr>
          <p:cNvPr id="100047" name="TextBox 13"/>
          <p:cNvSpPr txBox="1"/>
          <p:nvPr/>
        </p:nvSpPr>
        <p:spPr>
          <a:xfrm xmlns:a="http://schemas.openxmlformats.org/drawingml/2006/main">
            <a:off x="10800000" y="6372000"/>
            <a:ext cx="720000" cy="252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/>
          <a:lstStyle xmlns:a="http://schemas.openxmlformats.org/drawingml/2006/main"/>
          <a:p xmlns:a="http://schemas.openxmlformats.org/drawingml/2006/main">
            <a:r>
              <a:rPr lang="en-US" sz="1100">
                <a:solidFill>
                  <a:srgbClr val="0A0A0C"/>
                </a:solidFill>
                <a:latin typeface="Microsoft YaHei"/>
                <a:ea typeface="Microsoft YaHei"/>
              </a:rPr>
              <a:t>4 / 6</a:t>
            </a:r>
          </a:p>
        </p:txBody>
      </p:sp>
    </p:spTree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/>
      <p:sp>
        <p:nvSpPr>
          <p:cNvPr id="100048" name="TextBox 1"/>
          <p:cNvSpPr txBox="1"/>
          <p:nvPr/>
        </p:nvSpPr>
        <p:spPr>
          <a:xfrm xmlns:a="http://schemas.openxmlformats.org/drawingml/2006/main">
            <a:off x="540000" y="288000"/>
            <a:ext cx="7920000" cy="288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/>
          <a:lstStyle xmlns:a="http://schemas.openxmlformats.org/drawingml/2006/main"/>
          <a:p xmlns:a="http://schemas.openxmlformats.org/drawingml/2006/main">
            <a:r>
              <a:rPr lang="en-US" sz="1300">
                <a:solidFill>
                  <a:srgbClr val="555B63"/>
                </a:solidFill>
                <a:latin typeface="Microsoft YaHei"/>
                <a:ea typeface="Microsoft YaHei"/>
              </a:rPr>
              <a:t>原野咖啡 / 客户竞标</a:t>
            </a:r>
          </a:p>
        </p:txBody>
      </p:sp>
      <p:sp>
        <p:nvSpPr>
          <p:cNvPr id="100049" name="TextBox 2"/>
          <p:cNvSpPr txBox="1"/>
          <p:nvPr/>
        </p:nvSpPr>
        <p:spPr>
          <a:xfrm xmlns:a="http://schemas.openxmlformats.org/drawingml/2006/main">
            <a:off x="540000" y="720000"/>
            <a:ext cx="10800000" cy="576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/>
          <a:lstStyle xmlns:a="http://schemas.openxmlformats.org/drawingml/2006/main"/>
          <a:p xmlns:a="http://schemas.openxmlformats.org/drawingml/2006/main">
            <a:r>
              <a:rPr lang="en-US" sz="3200">
                <a:solidFill>
                  <a:srgbClr val="0A0A0C"/>
                </a:solidFill>
                <a:latin typeface="Microsoft YaHei"/>
                <a:ea typeface="Microsoft YaHei"/>
              </a:rPr>
              <a:t>48万元，按交付分配</a:t>
            </a:r>
          </a:p>
        </p:txBody>
      </p:sp>
      <p:sp>
        <p:nvSpPr>
          <p:cNvPr id="100050" name="TextBox 3"/>
          <p:cNvSpPr txBox="1"/>
          <p:nvPr/>
        </p:nvSpPr>
        <p:spPr>
          <a:xfrm xmlns:a="http://schemas.openxmlformats.org/drawingml/2006/main">
            <a:off x="540000" y="1584000"/>
            <a:ext cx="7452000" cy="540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/>
          <a:lstStyle xmlns:a="http://schemas.openxmlformats.org/drawingml/2006/main"/>
          <a:p xmlns:a="http://schemas.openxmlformats.org/drawingml/2006/main">
            <a:r>
              <a:rPr lang="en-US" sz="1600">
                <a:solidFill>
                  <a:srgbClr val="0A0A0C"/>
                </a:solidFill>
                <a:latin typeface="Microsoft YaHei"/>
                <a:ea typeface="Microsoft YaHei"/>
              </a:rPr>
              <a:t>含税预算：策略与创意12万元，内容制作18万元，门店物料10万元，项目管理与复盘8万元；合计48万元。</a:t>
            </a:r>
          </a:p>
        </p:txBody>
      </p:sp>
      <p:sp>
        <p:nvSpPr>
          <p:cNvPr id="100051" name="TextBox 4"/>
          <p:cNvSpPr txBox="1"/>
          <p:nvPr/>
        </p:nvSpPr>
        <p:spPr>
          <a:xfrm xmlns:a="http://schemas.openxmlformats.org/drawingml/2006/main">
            <a:off x="540000" y="2178000"/>
            <a:ext cx="7452000" cy="540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/>
          <a:lstStyle xmlns:a="http://schemas.openxmlformats.org/drawingml/2006/main"/>
          <a:p xmlns:a="http://schemas.openxmlformats.org/drawingml/2006/main">
            <a:r>
              <a:rPr lang="en-US" sz="1600">
                <a:solidFill>
                  <a:srgbClr val="0A0A0C"/>
                </a:solidFill>
                <a:latin typeface="Microsoft YaHei"/>
                <a:ea typeface="Microsoft YaHei"/>
              </a:rPr>
              <a:t>不含媒介购买费用；新增需求另行报价。</a:t>
            </a:r>
          </a:p>
        </p:txBody>
      </p:sp>
      <p:sp>
        <p:nvSpPr>
          <p:cNvPr id="100052" name="TextBox 5"/>
          <p:cNvSpPr txBox="1"/>
          <p:nvPr/>
        </p:nvSpPr>
        <p:spPr>
          <a:xfrm xmlns:a="http://schemas.openxmlformats.org/drawingml/2006/main">
            <a:off x="540000" y="2772000"/>
            <a:ext cx="7452000" cy="540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/>
          <a:lstStyle xmlns:a="http://schemas.openxmlformats.org/drawingml/2006/main"/>
          <a:p xmlns:a="http://schemas.openxmlformats.org/drawingml/2006/main">
            <a:r>
              <a:rPr lang="en-US" sz="1600">
                <a:solidFill>
                  <a:srgbClr val="0A0A0C"/>
                </a:solidFill>
                <a:latin typeface="Microsoft YaHei"/>
                <a:ea typeface="Microsoft YaHei"/>
              </a:rPr>
              <a:t>付款：启动40%（19.2万元）、制作验收40%（19.2万元）、复盘验收20%（9.6万元）。</a:t>
            </a:r>
          </a:p>
        </p:txBody>
      </p:sp>
      <p:sp>
        <p:nvSpPr>
          <p:cNvPr id="100053" name="TextBox 6"/>
          <p:cNvSpPr txBox="1"/>
          <p:nvPr/>
        </p:nvSpPr>
        <p:spPr>
          <a:xfrm xmlns:a="http://schemas.openxmlformats.org/drawingml/2006/main">
            <a:off x="8640000" y="1584000"/>
            <a:ext cx="2880000" cy="64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31218"/>
          </a:solidFill>
        </p:spPr>
        <p:txBody>
          <a:bodyPr xmlns:a="http://schemas.openxmlformats.org/drawingml/2006/main" lIns="0" tIns="0" rIns="0" bIns="0"/>
          <a:lstStyle xmlns:a="http://schemas.openxmlformats.org/drawingml/2006/main"/>
          <a:p xmlns:a="http://schemas.openxmlformats.org/drawingml/2006/main">
            <a:r>
              <a:rPr lang="en-US" sz="2600">
                <a:solidFill>
                  <a:srgbClr val="FFFFFF"/>
                </a:solidFill>
                <a:latin typeface="Microsoft YaHei"/>
                <a:ea typeface="Microsoft YaHei"/>
              </a:rPr>
              <a:t>12 + 18</a:t>
            </a:r>
          </a:p>
        </p:txBody>
      </p:sp>
      <p:sp>
        <p:nvSpPr>
          <p:cNvPr id="100054" name="TextBox 7"/>
          <p:cNvSpPr txBox="1"/>
          <p:nvPr/>
        </p:nvSpPr>
        <p:spPr>
          <a:xfrm xmlns:a="http://schemas.openxmlformats.org/drawingml/2006/main">
            <a:off x="8640000" y="2358000"/>
            <a:ext cx="2880000" cy="64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55B63"/>
          </a:solidFill>
        </p:spPr>
        <p:txBody>
          <a:bodyPr xmlns:a="http://schemas.openxmlformats.org/drawingml/2006/main" lIns="0" tIns="0" rIns="0" bIns="0"/>
          <a:lstStyle xmlns:a="http://schemas.openxmlformats.org/drawingml/2006/main"/>
          <a:p xmlns:a="http://schemas.openxmlformats.org/drawingml/2006/main">
            <a:r>
              <a:rPr lang="en-US" sz="2600">
                <a:solidFill>
                  <a:srgbClr val="FFFFFF"/>
                </a:solidFill>
                <a:latin typeface="Microsoft YaHei"/>
                <a:ea typeface="Microsoft YaHei"/>
              </a:rPr>
              <a:t>+ 10 + 8</a:t>
            </a:r>
          </a:p>
        </p:txBody>
      </p:sp>
      <p:sp>
        <p:nvSpPr>
          <p:cNvPr id="100055" name="TextBox 8"/>
          <p:cNvSpPr txBox="1"/>
          <p:nvPr/>
        </p:nvSpPr>
        <p:spPr>
          <a:xfrm xmlns:a="http://schemas.openxmlformats.org/drawingml/2006/main">
            <a:off x="8640000" y="3132000"/>
            <a:ext cx="2880000" cy="64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55B63"/>
          </a:solidFill>
        </p:spPr>
        <p:txBody>
          <a:bodyPr xmlns:a="http://schemas.openxmlformats.org/drawingml/2006/main" lIns="0" tIns="0" rIns="0" bIns="0"/>
          <a:lstStyle xmlns:a="http://schemas.openxmlformats.org/drawingml/2006/main"/>
          <a:p xmlns:a="http://schemas.openxmlformats.org/drawingml/2006/main">
            <a:r>
              <a:rPr lang="en-US" sz="2600">
                <a:solidFill>
                  <a:srgbClr val="FFFFFF"/>
                </a:solidFill>
                <a:latin typeface="Microsoft YaHei"/>
                <a:ea typeface="Microsoft YaHei"/>
              </a:rPr>
              <a:t>= 48万</a:t>
            </a:r>
          </a:p>
        </p:txBody>
      </p:sp>
      <p:sp>
        <p:nvSpPr>
          <p:cNvPr id="100056" name="TextBox 9"/>
          <p:cNvSpPr txBox="1"/>
          <p:nvPr/>
        </p:nvSpPr>
        <p:spPr>
          <a:xfrm xmlns:a="http://schemas.openxmlformats.org/drawingml/2006/main">
            <a:off x="8640000" y="3906000"/>
            <a:ext cx="2880000" cy="64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55B63"/>
          </a:solidFill>
        </p:spPr>
        <p:txBody>
          <a:bodyPr xmlns:a="http://schemas.openxmlformats.org/drawingml/2006/main" lIns="0" tIns="0" rIns="0" bIns="0"/>
          <a:lstStyle xmlns:a="http://schemas.openxmlformats.org/drawingml/2006/main"/>
          <a:p xmlns:a="http://schemas.openxmlformats.org/drawingml/2006/main">
            <a:r>
              <a:rPr lang="en-US" sz="2600">
                <a:solidFill>
                  <a:srgbClr val="FFFFFF"/>
                </a:solidFill>
                <a:latin typeface="Microsoft YaHei"/>
                <a:ea typeface="Microsoft YaHei"/>
              </a:rPr>
              <a:t>40 / 40 / 20%</a:t>
            </a:r>
          </a:p>
        </p:txBody>
      </p:sp>
      <p:sp>
        <p:nvSpPr>
          <p:cNvPr id="100057" name="TextBox 10"/>
          <p:cNvSpPr txBox="1"/>
          <p:nvPr/>
        </p:nvSpPr>
        <p:spPr>
          <a:xfrm xmlns:a="http://schemas.openxmlformats.org/drawingml/2006/main">
            <a:off x="540000" y="6372000"/>
            <a:ext cx="9000000" cy="252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/>
          <a:lstStyle xmlns:a="http://schemas.openxmlformats.org/drawingml/2006/main"/>
          <a:p xmlns:a="http://schemas.openxmlformats.org/drawingml/2006/main">
            <a:r>
              <a:rPr lang="en-US" sz="1100">
                <a:solidFill>
                  <a:srgbClr val="555B63"/>
                </a:solidFill>
                <a:latin typeface="Microsoft YaHei"/>
                <a:ea typeface="Microsoft YaHei"/>
              </a:rPr>
              <a:t>虚构客户与预算 · 非真实业绩</a:t>
            </a:r>
          </a:p>
        </p:txBody>
      </p:sp>
      <p:sp>
        <p:nvSpPr>
          <p:cNvPr id="100058" name="TextBox 11"/>
          <p:cNvSpPr txBox="1"/>
          <p:nvPr/>
        </p:nvSpPr>
        <p:spPr>
          <a:xfrm xmlns:a="http://schemas.openxmlformats.org/drawingml/2006/main">
            <a:off x="10800000" y="6372000"/>
            <a:ext cx="720000" cy="252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/>
          <a:lstStyle xmlns:a="http://schemas.openxmlformats.org/drawingml/2006/main"/>
          <a:p xmlns:a="http://schemas.openxmlformats.org/drawingml/2006/main">
            <a:r>
              <a:rPr lang="en-US" sz="1100">
                <a:solidFill>
                  <a:srgbClr val="0A0A0C"/>
                </a:solidFill>
                <a:latin typeface="Microsoft YaHei"/>
                <a:ea typeface="Microsoft YaHei"/>
              </a:rPr>
              <a:t>5 / 6</a:t>
            </a:r>
          </a:p>
        </p:txBody>
      </p:sp>
    </p:spTree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/>
      <p:sp>
        <p:nvSpPr>
          <p:cNvPr id="100059" name="TextBox 1"/>
          <p:cNvSpPr txBox="1"/>
          <p:nvPr/>
        </p:nvSpPr>
        <p:spPr>
          <a:xfrm xmlns:a="http://schemas.openxmlformats.org/drawingml/2006/main">
            <a:off x="540000" y="288000"/>
            <a:ext cx="7920000" cy="288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/>
          <a:lstStyle xmlns:a="http://schemas.openxmlformats.org/drawingml/2006/main"/>
          <a:p xmlns:a="http://schemas.openxmlformats.org/drawingml/2006/main">
            <a:r>
              <a:rPr lang="en-US" sz="1300">
                <a:solidFill>
                  <a:srgbClr val="555B63"/>
                </a:solidFill>
                <a:latin typeface="Microsoft YaHei"/>
                <a:ea typeface="Microsoft YaHei"/>
              </a:rPr>
              <a:t>原野咖啡 / 客户竞标</a:t>
            </a:r>
          </a:p>
        </p:txBody>
      </p:sp>
      <p:sp>
        <p:nvSpPr>
          <p:cNvPr id="100060" name="TextBox 2"/>
          <p:cNvSpPr txBox="1"/>
          <p:nvPr/>
        </p:nvSpPr>
        <p:spPr>
          <a:xfrm xmlns:a="http://schemas.openxmlformats.org/drawingml/2006/main">
            <a:off x="540000" y="720000"/>
            <a:ext cx="10800000" cy="576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/>
          <a:lstStyle xmlns:a="http://schemas.openxmlformats.org/drawingml/2006/main"/>
          <a:p xmlns:a="http://schemas.openxmlformats.org/drawingml/2006/main">
            <a:r>
              <a:rPr lang="en-US" sz="3200">
                <a:solidFill>
                  <a:srgbClr val="0A0A0C"/>
                </a:solidFill>
                <a:latin typeface="Microsoft YaHei"/>
                <a:ea typeface="Microsoft YaHei"/>
              </a:rPr>
              <a:t>按约定验收，不作效果保量</a:t>
            </a:r>
          </a:p>
        </p:txBody>
      </p:sp>
      <p:sp>
        <p:nvSpPr>
          <p:cNvPr id="100061" name="TextBox 3"/>
          <p:cNvSpPr txBox="1"/>
          <p:nvPr/>
        </p:nvSpPr>
        <p:spPr>
          <a:xfrm xmlns:a="http://schemas.openxmlformats.org/drawingml/2006/main">
            <a:off x="540000" y="1584000"/>
            <a:ext cx="7452000" cy="540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/>
          <a:lstStyle xmlns:a="http://schemas.openxmlformats.org/drawingml/2006/main"/>
          <a:p xmlns:a="http://schemas.openxmlformats.org/drawingml/2006/main">
            <a:r>
              <a:rPr lang="en-US" sz="1600">
                <a:solidFill>
                  <a:srgbClr val="0A0A0C"/>
                </a:solidFill>
                <a:latin typeface="Microsoft YaHei"/>
                <a:ea typeface="Microsoft YaHei"/>
              </a:rPr>
              <a:t>验收依据：约定数量、格式与书面确认；6视频、12海报、6店物料、1报告。</a:t>
            </a:r>
          </a:p>
        </p:txBody>
      </p:sp>
      <p:sp>
        <p:nvSpPr>
          <p:cNvPr id="100062" name="TextBox 4"/>
          <p:cNvSpPr txBox="1"/>
          <p:nvPr/>
        </p:nvSpPr>
        <p:spPr>
          <a:xfrm xmlns:a="http://schemas.openxmlformats.org/drawingml/2006/main">
            <a:off x="540000" y="2178000"/>
            <a:ext cx="7452000" cy="540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/>
          <a:lstStyle xmlns:a="http://schemas.openxmlformats.org/drawingml/2006/main"/>
          <a:p xmlns:a="http://schemas.openxmlformats.org/drawingml/2006/main">
            <a:r>
              <a:rPr lang="en-US" sz="1600">
                <a:solidFill>
                  <a:srgbClr val="0A0A0C"/>
                </a:solidFill>
                <a:latin typeface="Microsoft YaHei"/>
                <a:ea typeface="Microsoft YaHei"/>
              </a:rPr>
              <a:t>客户承担素材与合规确认、门店协调。</a:t>
            </a:r>
          </a:p>
        </p:txBody>
      </p:sp>
      <p:sp>
        <p:nvSpPr>
          <p:cNvPr id="100063" name="TextBox 5"/>
          <p:cNvSpPr txBox="1"/>
          <p:nvPr/>
        </p:nvSpPr>
        <p:spPr>
          <a:xfrm xmlns:a="http://schemas.openxmlformats.org/drawingml/2006/main">
            <a:off x="540000" y="2772000"/>
            <a:ext cx="7452000" cy="540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/>
          <a:lstStyle xmlns:a="http://schemas.openxmlformats.org/drawingml/2006/main"/>
          <a:p xmlns:a="http://schemas.openxmlformats.org/drawingml/2006/main">
            <a:r>
              <a:rPr lang="en-US" sz="1600">
                <a:solidFill>
                  <a:srgbClr val="0A0A0C"/>
                </a:solidFill>
                <a:latin typeface="Microsoft YaHei"/>
                <a:ea typeface="Microsoft YaHei"/>
              </a:rPr>
              <a:t>每节点2轮修改。</a:t>
            </a:r>
          </a:p>
        </p:txBody>
      </p:sp>
      <p:sp>
        <p:nvSpPr>
          <p:cNvPr id="100064" name="TextBox 6"/>
          <p:cNvSpPr txBox="1"/>
          <p:nvPr/>
        </p:nvSpPr>
        <p:spPr>
          <a:xfrm xmlns:a="http://schemas.openxmlformats.org/drawingml/2006/main">
            <a:off x="540000" y="3366000"/>
            <a:ext cx="7452000" cy="540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/>
          <a:lstStyle xmlns:a="http://schemas.openxmlformats.org/drawingml/2006/main"/>
          <a:p xmlns:a="http://schemas.openxmlformats.org/drawingml/2006/main">
            <a:r>
              <a:rPr lang="en-US" sz="1600">
                <a:solidFill>
                  <a:srgbClr val="0A0A0C"/>
                </a:solidFill>
                <a:latin typeface="Microsoft YaHei"/>
                <a:ea typeface="Microsoft YaHei"/>
              </a:rPr>
              <a:t>媒介购买不包含，新增需求另报价；反馈延迟需重排。</a:t>
            </a:r>
          </a:p>
        </p:txBody>
      </p:sp>
      <p:sp>
        <p:nvSpPr>
          <p:cNvPr id="100065" name="TextBox 7"/>
          <p:cNvSpPr txBox="1"/>
          <p:nvPr/>
        </p:nvSpPr>
        <p:spPr>
          <a:xfrm xmlns:a="http://schemas.openxmlformats.org/drawingml/2006/main">
            <a:off x="540000" y="3960000"/>
            <a:ext cx="7452000" cy="540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/>
          <a:lstStyle xmlns:a="http://schemas.openxmlformats.org/drawingml/2006/main"/>
          <a:p xmlns:a="http://schemas.openxmlformats.org/drawingml/2006/main">
            <a:r>
              <a:rPr lang="en-US" sz="1600">
                <a:solidFill>
                  <a:srgbClr val="0A0A0C"/>
                </a:solidFill>
                <a:latin typeface="Microsoft YaHei"/>
                <a:ea typeface="Microsoft YaHei"/>
              </a:rPr>
              <a:t>效果受渠道、门店执行、市场影响，不保证曝光或销量。</a:t>
            </a:r>
          </a:p>
        </p:txBody>
      </p:sp>
      <p:sp>
        <p:nvSpPr>
          <p:cNvPr id="100066" name="TextBox 8"/>
          <p:cNvSpPr txBox="1"/>
          <p:nvPr/>
        </p:nvSpPr>
        <p:spPr>
          <a:xfrm xmlns:a="http://schemas.openxmlformats.org/drawingml/2006/main">
            <a:off x="540000" y="4554000"/>
            <a:ext cx="7452000" cy="540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/>
          <a:lstStyle xmlns:a="http://schemas.openxmlformats.org/drawingml/2006/main"/>
          <a:p xmlns:a="http://schemas.openxmlformats.org/drawingml/2006/main">
            <a:r>
              <a:rPr lang="en-US" sz="1600">
                <a:solidFill>
                  <a:srgbClr val="0A0A0C"/>
                </a:solidFill>
                <a:latin typeface="Microsoft YaHei"/>
                <a:ea typeface="Microsoft YaHei"/>
              </a:rPr>
              <a:t>提案有效期30天。</a:t>
            </a:r>
          </a:p>
        </p:txBody>
      </p:sp>
      <p:sp>
        <p:nvSpPr>
          <p:cNvPr id="100067" name="TextBox 9"/>
          <p:cNvSpPr txBox="1"/>
          <p:nvPr/>
        </p:nvSpPr>
        <p:spPr>
          <a:xfrm xmlns:a="http://schemas.openxmlformats.org/drawingml/2006/main">
            <a:off x="8640000" y="1584000"/>
            <a:ext cx="2880000" cy="64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31218"/>
          </a:solidFill>
        </p:spPr>
        <p:txBody>
          <a:bodyPr xmlns:a="http://schemas.openxmlformats.org/drawingml/2006/main" lIns="0" tIns="0" rIns="0" bIns="0"/>
          <a:lstStyle xmlns:a="http://schemas.openxmlformats.org/drawingml/2006/main"/>
          <a:p xmlns:a="http://schemas.openxmlformats.org/drawingml/2006/main">
            <a:r>
              <a:rPr lang="en-US" sz="2600">
                <a:solidFill>
                  <a:srgbClr val="FFFFFF"/>
                </a:solidFill>
                <a:latin typeface="Microsoft YaHei"/>
                <a:ea typeface="Microsoft YaHei"/>
              </a:rPr>
              <a:t>数量</a:t>
            </a:r>
          </a:p>
        </p:txBody>
      </p:sp>
      <p:sp>
        <p:nvSpPr>
          <p:cNvPr id="100068" name="TextBox 10"/>
          <p:cNvSpPr txBox="1"/>
          <p:nvPr/>
        </p:nvSpPr>
        <p:spPr>
          <a:xfrm xmlns:a="http://schemas.openxmlformats.org/drawingml/2006/main">
            <a:off x="8640000" y="2358000"/>
            <a:ext cx="2880000" cy="64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55B63"/>
          </a:solidFill>
        </p:spPr>
        <p:txBody>
          <a:bodyPr xmlns:a="http://schemas.openxmlformats.org/drawingml/2006/main" lIns="0" tIns="0" rIns="0" bIns="0"/>
          <a:lstStyle xmlns:a="http://schemas.openxmlformats.org/drawingml/2006/main"/>
          <a:p xmlns:a="http://schemas.openxmlformats.org/drawingml/2006/main">
            <a:r>
              <a:rPr lang="en-US" sz="2600">
                <a:solidFill>
                  <a:srgbClr val="FFFFFF"/>
                </a:solidFill>
                <a:latin typeface="Microsoft YaHei"/>
                <a:ea typeface="Microsoft YaHei"/>
              </a:rPr>
              <a:t>格式</a:t>
            </a:r>
          </a:p>
        </p:txBody>
      </p:sp>
      <p:sp>
        <p:nvSpPr>
          <p:cNvPr id="100069" name="TextBox 11"/>
          <p:cNvSpPr txBox="1"/>
          <p:nvPr/>
        </p:nvSpPr>
        <p:spPr>
          <a:xfrm xmlns:a="http://schemas.openxmlformats.org/drawingml/2006/main">
            <a:off x="8640000" y="3132000"/>
            <a:ext cx="2880000" cy="64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55B63"/>
          </a:solidFill>
        </p:spPr>
        <p:txBody>
          <a:bodyPr xmlns:a="http://schemas.openxmlformats.org/drawingml/2006/main" lIns="0" tIns="0" rIns="0" bIns="0"/>
          <a:lstStyle xmlns:a="http://schemas.openxmlformats.org/drawingml/2006/main"/>
          <a:p xmlns:a="http://schemas.openxmlformats.org/drawingml/2006/main">
            <a:r>
              <a:rPr lang="en-US" sz="2600">
                <a:solidFill>
                  <a:srgbClr val="FFFFFF"/>
                </a:solidFill>
                <a:latin typeface="Microsoft YaHei"/>
                <a:ea typeface="Microsoft YaHei"/>
              </a:rPr>
              <a:t>书面确认</a:t>
            </a:r>
          </a:p>
        </p:txBody>
      </p:sp>
      <p:sp>
        <p:nvSpPr>
          <p:cNvPr id="100070" name="TextBox 12"/>
          <p:cNvSpPr txBox="1"/>
          <p:nvPr/>
        </p:nvSpPr>
        <p:spPr>
          <a:xfrm xmlns:a="http://schemas.openxmlformats.org/drawingml/2006/main">
            <a:off x="8640000" y="3906000"/>
            <a:ext cx="2880000" cy="64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55B63"/>
          </a:solidFill>
        </p:spPr>
        <p:txBody>
          <a:bodyPr xmlns:a="http://schemas.openxmlformats.org/drawingml/2006/main" lIns="0" tIns="0" rIns="0" bIns="0"/>
          <a:lstStyle xmlns:a="http://schemas.openxmlformats.org/drawingml/2006/main"/>
          <a:p xmlns:a="http://schemas.openxmlformats.org/drawingml/2006/main">
            <a:r>
              <a:rPr lang="en-US" sz="2600">
                <a:solidFill>
                  <a:srgbClr val="FFFFFF"/>
                </a:solidFill>
                <a:latin typeface="Microsoft YaHei"/>
                <a:ea typeface="Microsoft YaHei"/>
              </a:rPr>
              <a:t>30天有效</a:t>
            </a:r>
          </a:p>
        </p:txBody>
      </p:sp>
      <p:sp>
        <p:nvSpPr>
          <p:cNvPr id="100071" name="TextBox 13"/>
          <p:cNvSpPr txBox="1"/>
          <p:nvPr/>
        </p:nvSpPr>
        <p:spPr>
          <a:xfrm xmlns:a="http://schemas.openxmlformats.org/drawingml/2006/main">
            <a:off x="540000" y="6372000"/>
            <a:ext cx="9000000" cy="252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/>
          <a:lstStyle xmlns:a="http://schemas.openxmlformats.org/drawingml/2006/main"/>
          <a:p xmlns:a="http://schemas.openxmlformats.org/drawingml/2006/main">
            <a:r>
              <a:rPr lang="en-US" sz="1100">
                <a:solidFill>
                  <a:srgbClr val="555B63"/>
                </a:solidFill>
                <a:latin typeface="Microsoft YaHei"/>
                <a:ea typeface="Microsoft YaHei"/>
              </a:rPr>
              <a:t>虚构客户与预算 · 非真实业绩</a:t>
            </a:r>
          </a:p>
        </p:txBody>
      </p:sp>
      <p:sp>
        <p:nvSpPr>
          <p:cNvPr id="100072" name="TextBox 14"/>
          <p:cNvSpPr txBox="1"/>
          <p:nvPr/>
        </p:nvSpPr>
        <p:spPr>
          <a:xfrm xmlns:a="http://schemas.openxmlformats.org/drawingml/2006/main">
            <a:off x="10800000" y="6372000"/>
            <a:ext cx="720000" cy="252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/>
          <a:lstStyle xmlns:a="http://schemas.openxmlformats.org/drawingml/2006/main"/>
          <a:p xmlns:a="http://schemas.openxmlformats.org/drawingml/2006/main">
            <a:r>
              <a:rPr lang="en-US" sz="1100">
                <a:solidFill>
                  <a:srgbClr val="0A0A0C"/>
                </a:solidFill>
                <a:latin typeface="Microsoft YaHei"/>
                <a:ea typeface="Microsoft YaHei"/>
              </a:rPr>
              <a:t>6 / 6</a:t>
            </a: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等线"/>
        <a:cs typeface=""/>
      </a:majorFont>
      <a:minorFont>
        <a:latin typeface="Calibri"/>
        <a:ea typeface="等线"/>
        <a:cs typeface=""/>
      </a:minorFont>
    </a:fontScheme>
    <a:fmtScheme name="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>
          <a:solidFill>
            <a:schemeClr val="phClr"/>
          </a:solidFill>
        </a:ln>
        <a:ln w="12700" cap="flat">
          <a:solidFill>
            <a:schemeClr val="phClr"/>
          </a:solidFill>
        </a:ln>
        <a:ln w="19050" cap="flat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OfficeCLI/1.0.143</ap:Application>
</ap: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OfficeCLI</dc:creator>
  <dcterms:created xsi:type="dcterms:W3CDTF">2026-10-22T16:52:11Z</dcterms:created>
  <cp:lastModifiedBy>OfficeCLI</cp:lastModifiedBy>
  <dcterms:modified xsi:type="dcterms:W3CDTF">2026-10-22T16:52:11Z</dcterms:modified>
</cp:coreProperties>
</file>

<file path=docProps/custom.xml><?xml version="1.0" encoding="utf-8"?>
<op:Properties xmlns:op="http://schemas.openxmlformats.org/officeDocument/2006/custom-properties">
  <op:property fmtid="{D5CDD505-2E9C-101B-9397-08002B2CF9AE}" pid="2" name="OfficeCLI.Version">
    <vt:lpwstr xmlns:vt="http://schemas.openxmlformats.org/officeDocument/2006/docPropsVTypes">1.0.143</vt:lpwstr>
  </op:property>
  <op:property fmtid="{D5CDD505-2E9C-101B-9397-08002B2CF9AE}" pid="3" name="OfficeCLI.LastModified">
    <vt:lpwstr xmlns:vt="http://schemas.openxmlformats.org/officeDocument/2006/docPropsVTypes">2026-10-22T16:52:26Z</vt:lpwstr>
  </op:property>
</op:Properties>
</file>